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43"/>
  </p:notesMasterIdLst>
  <p:handoutMasterIdLst>
    <p:handoutMasterId r:id="rId44"/>
  </p:handoutMasterIdLst>
  <p:sldIdLst>
    <p:sldId id="256" r:id="rId2"/>
    <p:sldId id="309" r:id="rId3"/>
    <p:sldId id="311" r:id="rId4"/>
    <p:sldId id="264" r:id="rId5"/>
    <p:sldId id="810" r:id="rId6"/>
    <p:sldId id="313" r:id="rId7"/>
    <p:sldId id="265" r:id="rId8"/>
    <p:sldId id="314" r:id="rId9"/>
    <p:sldId id="333" r:id="rId10"/>
    <p:sldId id="318" r:id="rId11"/>
    <p:sldId id="315" r:id="rId12"/>
    <p:sldId id="816" r:id="rId13"/>
    <p:sldId id="807" r:id="rId14"/>
    <p:sldId id="817" r:id="rId15"/>
    <p:sldId id="819" r:id="rId16"/>
    <p:sldId id="820" r:id="rId17"/>
    <p:sldId id="811" r:id="rId18"/>
    <p:sldId id="812" r:id="rId19"/>
    <p:sldId id="813" r:id="rId20"/>
    <p:sldId id="814" r:id="rId21"/>
    <p:sldId id="818" r:id="rId22"/>
    <p:sldId id="815" r:id="rId23"/>
    <p:sldId id="808" r:id="rId24"/>
    <p:sldId id="267" r:id="rId25"/>
    <p:sldId id="278" r:id="rId26"/>
    <p:sldId id="282" r:id="rId27"/>
    <p:sldId id="286" r:id="rId28"/>
    <p:sldId id="287" r:id="rId29"/>
    <p:sldId id="289" r:id="rId30"/>
    <p:sldId id="291" r:id="rId31"/>
    <p:sldId id="293" r:id="rId32"/>
    <p:sldId id="294" r:id="rId33"/>
    <p:sldId id="295" r:id="rId34"/>
    <p:sldId id="297" r:id="rId35"/>
    <p:sldId id="301" r:id="rId36"/>
    <p:sldId id="406" r:id="rId37"/>
    <p:sldId id="401" r:id="rId38"/>
    <p:sldId id="402" r:id="rId39"/>
    <p:sldId id="416" r:id="rId40"/>
    <p:sldId id="384" r:id="rId41"/>
    <p:sldId id="413"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05" autoAdjust="0"/>
    <p:restoredTop sz="96327" autoAdjust="0"/>
  </p:normalViewPr>
  <p:slideViewPr>
    <p:cSldViewPr snapToGrid="0" snapToObjects="1">
      <p:cViewPr>
        <p:scale>
          <a:sx n="128" d="100"/>
          <a:sy n="128" d="100"/>
        </p:scale>
        <p:origin x="1448" y="17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90C39B9-C4D6-6717-0C59-C512C34AFE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7BE8D15-C7E2-3C19-71E1-36CF865AEF0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CD9777-8DC0-F64E-8F6D-70D92E96811A}" type="datetimeFigureOut">
              <a:rPr lang="en-US" smtClean="0"/>
              <a:t>11/27/24</a:t>
            </a:fld>
            <a:endParaRPr lang="en-US"/>
          </a:p>
        </p:txBody>
      </p:sp>
      <p:sp>
        <p:nvSpPr>
          <p:cNvPr id="4" name="Footer Placeholder 3">
            <a:extLst>
              <a:ext uri="{FF2B5EF4-FFF2-40B4-BE49-F238E27FC236}">
                <a16:creationId xmlns:a16="http://schemas.microsoft.com/office/drawing/2014/main" id="{6B9268D3-84FE-084B-D13C-7EEE1CAAAEC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EE5439D-4FEE-2E48-7844-440D1EB9EA2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6AB13C-1B04-AD44-9A37-CA43F3AB2B7E}" type="slidenum">
              <a:rPr lang="en-US" smtClean="0"/>
              <a:t>‹#›</a:t>
            </a:fld>
            <a:endParaRPr lang="en-US"/>
          </a:p>
        </p:txBody>
      </p:sp>
    </p:spTree>
    <p:extLst>
      <p:ext uri="{BB962C8B-B14F-4D97-AF65-F5344CB8AC3E}">
        <p14:creationId xmlns:p14="http://schemas.microsoft.com/office/powerpoint/2010/main" val="3000403788"/>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1:39:14.12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15887 222 16383,'-67'0'0,"2"0"0,29 0 0,-5 0 0,-7 0 0,-9 0 0,6 0 0,-25 0 0,29 0 0,-30 0 0,19 0 0,-7 0 0,2 0 0,0 0 0,-19 0 0,20 0 0,11 0 0,0 0 0,-20 0 0,-19-6 0,2 5 0,21-4 0,-12-1 0,9 5 0,-4-4 0,-3-1 0,5 5 0,0-4 0,0-1 0,7 5 0,-5-4 0,5-1 0,0 5 0,-5-4 0,5-1 0,0 5 0,2-4 0,0 5 0,5-5 0,-12 3 0,13-3 0,-6 5 0,0 0 0,5-5 0,-12 4 0,12-4 0,-12 0 0,5 3 0,1-8 0,-6 9 0,12-9 0,-12 3 0,13 1 0,-6-4 0,1 8 0,4-8 0,-12 4 0,5-1 0,1-3 0,-6 3 0,12 1 0,-5-4 0,7 9 0,0-4 0,-24 0 0,19 3 0,-13-3 0,20 5 0,12 0 0,-12 0 0,11 0 0,-11 0 0,11 0 0,-9 0 0,4 0 0,0 0 0,-5 0 0,-18 0 0,16 0 0,-28 0 0,32 0 0,-12 0 0,7 0 0,1 0 0,5 5 0,-4 1 0,11 0 0,-11 4 0,11-5 0,-11 6 0,11 0 0,-11 0 0,11-1 0,-11 1 0,5-5 0,-7 4 0,0-4 0,7 4 0,-5 1 0,5 0 0,-7 0 0,-25 5 0,19 2 0,-12-2 0,20 5 0,5-9 0,-7 10 0,0-10 0,0 4 0,0-5 0,0 5 0,-7-3 0,-2 3 0,1 1 0,-7-4 0,14 8 0,-6-8 0,1 8 0,11-9 0,-17 10 0,17-10 0,-12 10 0,7-10 0,1 4 0,-8-4 0,5 4 0,-12-3 0,-19 8 0,10-2 0,-18-1 0,33-1 0,-7 0 0,14-4 0,-6 4 0,0-6 0,5 5 0,-12-3 0,13 3 0,-14-4 0,14 0 0,-14-1 0,7 6 0,-1-4 0,-5 9 0,13-9 0,-13 4 0,12-6 0,-5 1 0,7 4 0,1-4 0,-1 4 0,-18-1 0,14-2 0,-14 2 0,24-4 0,-4 0 0,5-5 0,0 3 0,-6-3 0,12 0 0,-11 4 0,11-4 0,-11 0 0,12 3 0,-6-8 0,7 8 0,0-8 0,5 8 0,-4-8 0,5 3 0,-1 0 0,-4-3 0,5 4 0,-7-5 0,1 0 0,0 0 0,0 4 0,0-3 0,0 4 0,-25-5 0,19 0 0,-25 0 0,29 0 0,-11 0 0,11 0 0,-11 0 0,12 0 0,-12 0 0,12 0 0,-12 0 0,11 0 0,-11 0 0,11 0 0,-11 0 0,12 0 0,-12 0 0,4 0 0,-5 0 0,-1 0 0,7 0 0,-5 0 0,11 0 0,-5 0 0,7 0 0,0 0 0,0 0 0,0 0 0,-13 0 0,10 4 0,-10-2 0,19 2 0,-5 1 0,4 0 0,-5 1 0,-1 3 0,-5-8 0,4 8 0,-5-3 0,7 0 0,0 3 0,-6-3 0,4 0 0,-5 3 0,7-3 0,6 4 0,-5-5 0,4 4 0,-5-8 0,0 8 0,-19-3 0,8 0 0,-9 3 0,8-8 0,4 8 0,-7-7 0,1 7 0,-1-3 0,1 1 0,-1 2 0,-7-2 0,6 4 0,-6-4 0,7 2 0,0-2 0,1-1 0,6 3 0,-6-3 0,6 0 0,-6 4 0,-1-9 0,1 9 0,5-4 0,-3 0 0,3 3 0,-5-8 0,-1 9 0,7-9 0,1 9 0,7-9 0,5 8 0,-4-8 0,5 3 0,-1-4 0,-22 5 0,23-4 0,-17 3 0,18-4 0,4 0 0,-4 0 0,5 0 0,1 0 0,0 0 0,-1 0 0,1 0 0,0 0 0,4 0 0,-3 0 0,9 0 0,-10 0 0,10 0 0,-4 0 0,4 0 0,5 0 0,-3-4 0,3 4 0,-4-8 0,-3 4 0,6-1 0,-5-2 0,7 6 0,-4-5 0,1 5 0,-1-3 0,0 1 0,1 2 0,-1-2 0,0-1 0,0 3 0,1-6 0,-1 6 0,1-6 0,-1 0 0,0 2 0,0-5 0,-9 9 0,0-7 0,-6 7 0,0-8 0,2 8 0,2-6 0,5 6 0,9-3 0,-3 4 0,-1 0 0,3 0 0,-5-4 0,6 3 0,1-12 0,5-1 0,3-2 0,4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6T11:39:19.52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22 16383,'52'0'0,"1"0"0,-18 0 0,6 0 0,1 0 0,-1 0 0,22 0 0,-10 0 0,25 0 0,-13 0 0,7 0 0,8 0 0,-7 0 0,24 0 0,-21 0 0,-24 0 0,1 0 0,40 0 0,-42 0 0,-1 0 0,27 0 0,-20 0 0,-1 0 0,-3 0 0,-1 0 0,1 0 0,13 0 0,1 0 0,11 0 0,-20 5 0,5 1 0,-7 5 0,-1 1 0,-5-2 0,-3 1 0,-5-1 0,5 1 0,-4-1 0,4 1 0,-11-1 0,3-5 0,-9 4 0,4-8 0,-5 7 0,-1-7 0,0 8 0,1-8 0,-6 3 0,4 0 0,-3-3 0,4 3 0,0-4 0,19 0 0,-8 0 0,9 5 0,-9-4 0,-9 3 0,10-4 0,-5 0 0,7 0 0,5 0 0,-4 0 0,5 0 0,-1 0 0,-4 0 0,11 0 0,-11 0 0,5 0 0,-1 0 0,-4 0 0,3 0 0,2 0 0,-6 0 0,13 0 0,-13 0 0,6 0 0,-1-5 0,-4-1 0,23-5 0,-21 1 0,21-1 0,-23 1 0,5-1 0,-7 1 0,-6 0 0,5-1 0,-10 2 0,10 3 0,-11-3 0,11 4 0,-4-1 0,5-3 0,-6 4 0,5-6 0,-4 6 0,5-4 0,0 8 0,-5-8 0,3 8 0,-3-4 0,5 5 0,0 0 0,0 0 0,0 0 0,19 0 0,-15 0 0,15 0 0,-19 0 0,0 0 0,6 0 0,-4 0 0,11 0 0,-4 0 0,5 0 0,1 0 0,7 0 0,2 0 0,-1 0 0,7 0 0,-7 0 0,8 0 0,-7 0 0,3 0 0,-2 0 0,-10 0 0,15 0 0,19 0 0,-18 0 0,-22 0 0,2 0 0,0 0 0,-3 0 0,25 0 0,-8 0 0,1 0 0,12 0 0,14 0 0,-40 0 0,-2 0 0,28 0 0,-25 0 0,0 0 0,35 0 0,-20 0 0,15 0 0,2 0 0,8 0 0,-2 0 0,-14 0 0,-5 0 0,1 0 0,-21 0 0,0 0 0,12 5 0,-4-1 0,-1 0 0,-3 2 0,40 5 0,-7-3 0,-25 4 0,30 1 0,-37-2 0,14 1 0,0 5 0,-1-4 0,-6 9 0,-2-5 0,16 14 0,-10-6 0,20 7 0,-18-3 0,-12-10 0,9 14 0,22-3 0,-17 1 0,-25-11 0,-1-1 0,15 5 0,-4 3 0,4-4 0,-6 4 0,-1-4 0,-6 4 0,5-5 0,-5-6 0,7 5 0,-7-4 0,5 0 0,-11 3 0,5-9 0,-7 4 0,0-4 0,1-1 0,-1 0 0,-6 0 0,5 0 0,-10 0 0,10 0 0,-11-1 0,5-3 0,7 2 0,-9-6 0,9 2 0,-13-4 0,0 0 0,1 0 0,-1 0 0,6 0 0,-4 0 0,4 0 0,13 0 0,-15 0 0,21 0 0,-18 0 0,6 0 0,1 0 0,5 0 0,-4 4 0,11-3 0,-11 4 0,11 0 0,-5 1 0,7 0 0,-7 4 0,6-4 0,-6 5 0,0-1 0,5 1 0,-11 0 0,11 0 0,-11-1 0,5 1 0,-7-6 0,7 5 0,-11-5 0,9 6 0,-11-6 0,7 4 0,-7-3 0,5 4 0,-5-5 0,7 4 0,17-3 0,-13 0 0,20-2 0,-17 1 0,0-3 0,5 2 0,-5-4 0,7 5 0,-1-3 0,1 3 0,0-5 0,-7 4 0,5-3 0,-11 4 0,11 0 0,-11-4 0,5 4 0,-7-5 0,0 0 0,0 0 0,1 0 0,-1 0 0,0 0 0,22 0 0,-22 0 0,27 0 0,0 0 0,-6 0 0,12 0 0,-26 0 0,-7 0 0,-6 0 0,-1 0 0,-5 0 0,-6 0 0,-1 0 0,-4 0 0,4 0 0,-4 0 0,9 0 0,-8 0 0,8 0 0,-4 0 0,11 0 0,2 0 0,-1 0 0,12-5 0,-10 4 0,10-4 0,-11 5 0,4 0 0,-11 0 0,18 0 0,-15-4 0,9 2 0,-13-2 0,-5 0 0,4-1 0,-3 0 0,4-3 0,0 2 0,6-4 0,-4 5 0,10-9 0,-10 8 0,9-5 0,-3-2 0,5 6 0,-6-7 0,5 3 0,-4 1 0,5 4 0,-6-2 0,-1 2 0,-5-3 0,5 3 0,-4-2 0,4 3 0,7-9 0,-10 3 0,16-3 0,-18 0 0,5 3 0,-5-3 0,-1 5 0,0-1 0,1 1 0,5-1 0,-4 4 0,4-3 0,-6 8 0,0-7 0,1 7 0,-1-3 0,-5 4 0,5 0 0,-10 0 0,4 0 0,-5 0 0,1 0 0,2 0 0,-6 0 0,6 0 0,-8-4 0,4 0 0,-7-12 0,-2-9 0,-7 2 0,0 3 0,0 12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E26C70-203B-E94F-8D04-590B8631B70D}" type="datetimeFigureOut">
              <a:rPr lang="en-US" smtClean="0"/>
              <a:t>11/27/24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C094AD-5513-3F46-9125-5A68A4002504}" type="slidenum">
              <a:rPr lang="en-US" smtClean="0"/>
              <a:t>‹#›</a:t>
            </a:fld>
            <a:endParaRPr lang="en-US"/>
          </a:p>
        </p:txBody>
      </p:sp>
    </p:spTree>
    <p:extLst>
      <p:ext uri="{BB962C8B-B14F-4D97-AF65-F5344CB8AC3E}">
        <p14:creationId xmlns:p14="http://schemas.microsoft.com/office/powerpoint/2010/main" val="385696020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DC094AD-5513-3F46-9125-5A68A4002504}" type="slidenum">
              <a:rPr lang="en-US" smtClean="0"/>
              <a:t>1</a:t>
            </a:fld>
            <a:endParaRPr lang="en-US"/>
          </a:p>
        </p:txBody>
      </p:sp>
    </p:spTree>
    <p:extLst>
      <p:ext uri="{BB962C8B-B14F-4D97-AF65-F5344CB8AC3E}">
        <p14:creationId xmlns:p14="http://schemas.microsoft.com/office/powerpoint/2010/main" val="4161053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92442" eaLnBrk="0" hangingPunct="0">
              <a:defRPr sz="2200">
                <a:solidFill>
                  <a:schemeClr val="tx1"/>
                </a:solidFill>
                <a:latin typeface="Arial" charset="0"/>
                <a:ea typeface="ＭＳ Ｐゴシック" charset="0"/>
                <a:cs typeface="ＭＳ Ｐゴシック" charset="0"/>
              </a:defRPr>
            </a:lvl1pPr>
            <a:lvl2pPr marL="685817" indent="-263776" defTabSz="892442" eaLnBrk="0" hangingPunct="0">
              <a:defRPr sz="2200">
                <a:solidFill>
                  <a:schemeClr val="tx1"/>
                </a:solidFill>
                <a:latin typeface="Arial" charset="0"/>
                <a:ea typeface="ＭＳ Ｐゴシック" charset="0"/>
              </a:defRPr>
            </a:lvl2pPr>
            <a:lvl3pPr marL="1055103" indent="-211021" defTabSz="892442" eaLnBrk="0" hangingPunct="0">
              <a:defRPr sz="2200">
                <a:solidFill>
                  <a:schemeClr val="tx1"/>
                </a:solidFill>
                <a:latin typeface="Arial" charset="0"/>
                <a:ea typeface="ＭＳ Ｐゴシック" charset="0"/>
              </a:defRPr>
            </a:lvl3pPr>
            <a:lvl4pPr marL="1477145" indent="-211021" defTabSz="892442" eaLnBrk="0" hangingPunct="0">
              <a:defRPr sz="2200">
                <a:solidFill>
                  <a:schemeClr val="tx1"/>
                </a:solidFill>
                <a:latin typeface="Arial" charset="0"/>
                <a:ea typeface="ＭＳ Ｐゴシック" charset="0"/>
              </a:defRPr>
            </a:lvl4pPr>
            <a:lvl5pPr marL="1899186" indent="-211021" defTabSz="892442" eaLnBrk="0" hangingPunct="0">
              <a:defRPr sz="2200">
                <a:solidFill>
                  <a:schemeClr val="tx1"/>
                </a:solidFill>
                <a:latin typeface="Arial" charset="0"/>
                <a:ea typeface="ＭＳ Ｐゴシック" charset="0"/>
              </a:defRPr>
            </a:lvl5pPr>
            <a:lvl6pPr marL="2321227" indent="-211021" defTabSz="892442" eaLnBrk="0" fontAlgn="base" hangingPunct="0">
              <a:spcBef>
                <a:spcPct val="0"/>
              </a:spcBef>
              <a:spcAft>
                <a:spcPct val="0"/>
              </a:spcAft>
              <a:defRPr sz="2200">
                <a:solidFill>
                  <a:schemeClr val="tx1"/>
                </a:solidFill>
                <a:latin typeface="Arial" charset="0"/>
                <a:ea typeface="ＭＳ Ｐゴシック" charset="0"/>
              </a:defRPr>
            </a:lvl6pPr>
            <a:lvl7pPr marL="2743269" indent="-211021" defTabSz="892442" eaLnBrk="0" fontAlgn="base" hangingPunct="0">
              <a:spcBef>
                <a:spcPct val="0"/>
              </a:spcBef>
              <a:spcAft>
                <a:spcPct val="0"/>
              </a:spcAft>
              <a:defRPr sz="2200">
                <a:solidFill>
                  <a:schemeClr val="tx1"/>
                </a:solidFill>
                <a:latin typeface="Arial" charset="0"/>
                <a:ea typeface="ＭＳ Ｐゴシック" charset="0"/>
              </a:defRPr>
            </a:lvl7pPr>
            <a:lvl8pPr marL="3165310" indent="-211021" defTabSz="892442" eaLnBrk="0" fontAlgn="base" hangingPunct="0">
              <a:spcBef>
                <a:spcPct val="0"/>
              </a:spcBef>
              <a:spcAft>
                <a:spcPct val="0"/>
              </a:spcAft>
              <a:defRPr sz="2200">
                <a:solidFill>
                  <a:schemeClr val="tx1"/>
                </a:solidFill>
                <a:latin typeface="Arial" charset="0"/>
                <a:ea typeface="ＭＳ Ｐゴシック" charset="0"/>
              </a:defRPr>
            </a:lvl8pPr>
            <a:lvl9pPr marL="3587351" indent="-211021" defTabSz="892442" eaLnBrk="0" fontAlgn="base" hangingPunct="0">
              <a:spcBef>
                <a:spcPct val="0"/>
              </a:spcBef>
              <a:spcAft>
                <a:spcPct val="0"/>
              </a:spcAft>
              <a:defRPr sz="2200">
                <a:solidFill>
                  <a:schemeClr val="tx1"/>
                </a:solidFill>
                <a:latin typeface="Arial" charset="0"/>
                <a:ea typeface="ＭＳ Ｐゴシック" charset="0"/>
              </a:defRPr>
            </a:lvl9pPr>
          </a:lstStyle>
          <a:p>
            <a:pPr eaLnBrk="1" hangingPunct="1"/>
            <a:fld id="{C03BCE84-01A4-1F47-8475-1907A1402AD7}" type="slidenum">
              <a:rPr lang="en-GB" sz="1200"/>
              <a:pPr eaLnBrk="1" hangingPunct="1"/>
              <a:t>11</a:t>
            </a:fld>
            <a:endParaRPr lang="en-GB" sz="1200"/>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1571366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2442" eaLnBrk="0" hangingPunct="0">
              <a:defRPr sz="2200">
                <a:solidFill>
                  <a:schemeClr val="tx1"/>
                </a:solidFill>
                <a:latin typeface="Arial" charset="0"/>
                <a:ea typeface="ＭＳ Ｐゴシック" charset="0"/>
                <a:cs typeface="ＭＳ Ｐゴシック" charset="0"/>
              </a:defRPr>
            </a:lvl1pPr>
            <a:lvl2pPr marL="685817" indent="-263776" defTabSz="892442" eaLnBrk="0" hangingPunct="0">
              <a:defRPr sz="2200">
                <a:solidFill>
                  <a:schemeClr val="tx1"/>
                </a:solidFill>
                <a:latin typeface="Arial" charset="0"/>
                <a:ea typeface="ＭＳ Ｐゴシック" charset="0"/>
              </a:defRPr>
            </a:lvl2pPr>
            <a:lvl3pPr marL="1055103" indent="-211021" defTabSz="892442" eaLnBrk="0" hangingPunct="0">
              <a:defRPr sz="2200">
                <a:solidFill>
                  <a:schemeClr val="tx1"/>
                </a:solidFill>
                <a:latin typeface="Arial" charset="0"/>
                <a:ea typeface="ＭＳ Ｐゴシック" charset="0"/>
              </a:defRPr>
            </a:lvl3pPr>
            <a:lvl4pPr marL="1477145" indent="-211021" defTabSz="892442" eaLnBrk="0" hangingPunct="0">
              <a:defRPr sz="2200">
                <a:solidFill>
                  <a:schemeClr val="tx1"/>
                </a:solidFill>
                <a:latin typeface="Arial" charset="0"/>
                <a:ea typeface="ＭＳ Ｐゴシック" charset="0"/>
              </a:defRPr>
            </a:lvl4pPr>
            <a:lvl5pPr marL="1899186" indent="-211021" defTabSz="892442" eaLnBrk="0" hangingPunct="0">
              <a:defRPr sz="2200">
                <a:solidFill>
                  <a:schemeClr val="tx1"/>
                </a:solidFill>
                <a:latin typeface="Arial" charset="0"/>
                <a:ea typeface="ＭＳ Ｐゴシック" charset="0"/>
              </a:defRPr>
            </a:lvl5pPr>
            <a:lvl6pPr marL="2321227" indent="-211021" defTabSz="892442" eaLnBrk="0" fontAlgn="base" hangingPunct="0">
              <a:spcBef>
                <a:spcPct val="0"/>
              </a:spcBef>
              <a:spcAft>
                <a:spcPct val="0"/>
              </a:spcAft>
              <a:defRPr sz="2200">
                <a:solidFill>
                  <a:schemeClr val="tx1"/>
                </a:solidFill>
                <a:latin typeface="Arial" charset="0"/>
                <a:ea typeface="ＭＳ Ｐゴシック" charset="0"/>
              </a:defRPr>
            </a:lvl6pPr>
            <a:lvl7pPr marL="2743269" indent="-211021" defTabSz="892442" eaLnBrk="0" fontAlgn="base" hangingPunct="0">
              <a:spcBef>
                <a:spcPct val="0"/>
              </a:spcBef>
              <a:spcAft>
                <a:spcPct val="0"/>
              </a:spcAft>
              <a:defRPr sz="2200">
                <a:solidFill>
                  <a:schemeClr val="tx1"/>
                </a:solidFill>
                <a:latin typeface="Arial" charset="0"/>
                <a:ea typeface="ＭＳ Ｐゴシック" charset="0"/>
              </a:defRPr>
            </a:lvl7pPr>
            <a:lvl8pPr marL="3165310" indent="-211021" defTabSz="892442" eaLnBrk="0" fontAlgn="base" hangingPunct="0">
              <a:spcBef>
                <a:spcPct val="0"/>
              </a:spcBef>
              <a:spcAft>
                <a:spcPct val="0"/>
              </a:spcAft>
              <a:defRPr sz="2200">
                <a:solidFill>
                  <a:schemeClr val="tx1"/>
                </a:solidFill>
                <a:latin typeface="Arial" charset="0"/>
                <a:ea typeface="ＭＳ Ｐゴシック" charset="0"/>
              </a:defRPr>
            </a:lvl8pPr>
            <a:lvl9pPr marL="3587351" indent="-211021" defTabSz="892442" eaLnBrk="0" fontAlgn="base" hangingPunct="0">
              <a:spcBef>
                <a:spcPct val="0"/>
              </a:spcBef>
              <a:spcAft>
                <a:spcPct val="0"/>
              </a:spcAft>
              <a:defRPr sz="2200">
                <a:solidFill>
                  <a:schemeClr val="tx1"/>
                </a:solidFill>
                <a:latin typeface="Arial" charset="0"/>
                <a:ea typeface="ＭＳ Ｐゴシック" charset="0"/>
              </a:defRPr>
            </a:lvl9pPr>
          </a:lstStyle>
          <a:p>
            <a:pPr eaLnBrk="1" hangingPunct="1"/>
            <a:fld id="{C03BCE84-01A4-1F47-8475-1907A1402AD7}" type="slidenum">
              <a:rPr lang="en-GB" sz="1200"/>
              <a:pPr eaLnBrk="1" hangingPunct="1"/>
              <a:t>12</a:t>
            </a:fld>
            <a:endParaRPr lang="en-GB" sz="1200"/>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extLst>
      <p:ext uri="{BB962C8B-B14F-4D97-AF65-F5344CB8AC3E}">
        <p14:creationId xmlns:p14="http://schemas.microsoft.com/office/powerpoint/2010/main" val="1142164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will see in practical 3 the human genome is both complete and annotated. Most genomes are not like that as we will see in practical 2. Most are not annotated and incomplete. Genome annotation is largely automated via computers</a:t>
            </a:r>
          </a:p>
        </p:txBody>
      </p:sp>
      <p:sp>
        <p:nvSpPr>
          <p:cNvPr id="4" name="Slide Number Placeholder 3"/>
          <p:cNvSpPr>
            <a:spLocks noGrp="1"/>
          </p:cNvSpPr>
          <p:nvPr>
            <p:ph type="sldNum" sz="quarter" idx="5"/>
          </p:nvPr>
        </p:nvSpPr>
        <p:spPr/>
        <p:txBody>
          <a:bodyPr/>
          <a:lstStyle/>
          <a:p>
            <a:fld id="{ADC094AD-5513-3F46-9125-5A68A4002504}" type="slidenum">
              <a:rPr lang="en-US" smtClean="0"/>
              <a:t>14</a:t>
            </a:fld>
            <a:endParaRPr lang="en-US"/>
          </a:p>
        </p:txBody>
      </p:sp>
    </p:spTree>
    <p:extLst>
      <p:ext uri="{BB962C8B-B14F-4D97-AF65-F5344CB8AC3E}">
        <p14:creationId xmlns:p14="http://schemas.microsoft.com/office/powerpoint/2010/main" val="1872009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called IUB codes</a:t>
            </a:r>
          </a:p>
        </p:txBody>
      </p:sp>
      <p:sp>
        <p:nvSpPr>
          <p:cNvPr id="4" name="Slide Number Placeholder 3"/>
          <p:cNvSpPr>
            <a:spLocks noGrp="1"/>
          </p:cNvSpPr>
          <p:nvPr>
            <p:ph type="sldNum" sz="quarter" idx="5"/>
          </p:nvPr>
        </p:nvSpPr>
        <p:spPr/>
        <p:txBody>
          <a:bodyPr/>
          <a:lstStyle/>
          <a:p>
            <a:fld id="{ADC094AD-5513-3F46-9125-5A68A4002504}" type="slidenum">
              <a:rPr lang="en-US" smtClean="0"/>
              <a:t>18</a:t>
            </a:fld>
            <a:endParaRPr lang="en-US"/>
          </a:p>
        </p:txBody>
      </p:sp>
    </p:spTree>
    <p:extLst>
      <p:ext uri="{BB962C8B-B14F-4D97-AF65-F5344CB8AC3E}">
        <p14:creationId xmlns:p14="http://schemas.microsoft.com/office/powerpoint/2010/main" val="1808758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deletion is indicated as a -. Annoyingly some online DNA to protein translation tools use a - instead of an * to indicate a stop codon</a:t>
            </a:r>
          </a:p>
        </p:txBody>
      </p:sp>
      <p:sp>
        <p:nvSpPr>
          <p:cNvPr id="4" name="Slide Number Placeholder 3"/>
          <p:cNvSpPr>
            <a:spLocks noGrp="1"/>
          </p:cNvSpPr>
          <p:nvPr>
            <p:ph type="sldNum" sz="quarter" idx="5"/>
          </p:nvPr>
        </p:nvSpPr>
        <p:spPr/>
        <p:txBody>
          <a:bodyPr/>
          <a:lstStyle/>
          <a:p>
            <a:fld id="{ADC094AD-5513-3F46-9125-5A68A4002504}" type="slidenum">
              <a:rPr lang="en-US" smtClean="0"/>
              <a:t>19</a:t>
            </a:fld>
            <a:endParaRPr lang="en-US"/>
          </a:p>
        </p:txBody>
      </p:sp>
    </p:spTree>
    <p:extLst>
      <p:ext uri="{BB962C8B-B14F-4D97-AF65-F5344CB8AC3E}">
        <p14:creationId xmlns:p14="http://schemas.microsoft.com/office/powerpoint/2010/main" val="288161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important concepts in bioinformatics is recognizing when you have gone wrong. The computer won’t always tell you!</a:t>
            </a:r>
          </a:p>
        </p:txBody>
      </p:sp>
      <p:sp>
        <p:nvSpPr>
          <p:cNvPr id="4" name="Slide Number Placeholder 3"/>
          <p:cNvSpPr>
            <a:spLocks noGrp="1"/>
          </p:cNvSpPr>
          <p:nvPr>
            <p:ph type="sldNum" sz="quarter" idx="5"/>
          </p:nvPr>
        </p:nvSpPr>
        <p:spPr/>
        <p:txBody>
          <a:bodyPr/>
          <a:lstStyle/>
          <a:p>
            <a:fld id="{ADC094AD-5513-3F46-9125-5A68A4002504}" type="slidenum">
              <a:rPr lang="en-US" smtClean="0"/>
              <a:t>21</a:t>
            </a:fld>
            <a:endParaRPr lang="en-US"/>
          </a:p>
        </p:txBody>
      </p:sp>
    </p:spTree>
    <p:extLst>
      <p:ext uri="{BB962C8B-B14F-4D97-AF65-F5344CB8AC3E}">
        <p14:creationId xmlns:p14="http://schemas.microsoft.com/office/powerpoint/2010/main" val="755817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DC094AD-5513-3F46-9125-5A68A4002504}" type="slidenum">
              <a:rPr lang="en-US" smtClean="0"/>
              <a:t>24</a:t>
            </a:fld>
            <a:endParaRPr lang="en-US"/>
          </a:p>
        </p:txBody>
      </p:sp>
    </p:spTree>
    <p:extLst>
      <p:ext uri="{BB962C8B-B14F-4D97-AF65-F5344CB8AC3E}">
        <p14:creationId xmlns:p14="http://schemas.microsoft.com/office/powerpoint/2010/main" val="1742670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92442" eaLnBrk="0" hangingPunct="0">
              <a:defRPr sz="2200">
                <a:solidFill>
                  <a:schemeClr val="tx1"/>
                </a:solidFill>
                <a:latin typeface="Arial" charset="0"/>
                <a:ea typeface="ＭＳ Ｐゴシック" charset="0"/>
                <a:cs typeface="ＭＳ Ｐゴシック" charset="0"/>
              </a:defRPr>
            </a:lvl1pPr>
            <a:lvl2pPr marL="685817" indent="-263776" defTabSz="892442" eaLnBrk="0" hangingPunct="0">
              <a:defRPr sz="2200">
                <a:solidFill>
                  <a:schemeClr val="tx1"/>
                </a:solidFill>
                <a:latin typeface="Arial" charset="0"/>
                <a:ea typeface="ＭＳ Ｐゴシック" charset="0"/>
              </a:defRPr>
            </a:lvl2pPr>
            <a:lvl3pPr marL="1055103" indent="-211021" defTabSz="892442" eaLnBrk="0" hangingPunct="0">
              <a:defRPr sz="2200">
                <a:solidFill>
                  <a:schemeClr val="tx1"/>
                </a:solidFill>
                <a:latin typeface="Arial" charset="0"/>
                <a:ea typeface="ＭＳ Ｐゴシック" charset="0"/>
              </a:defRPr>
            </a:lvl3pPr>
            <a:lvl4pPr marL="1477145" indent="-211021" defTabSz="892442" eaLnBrk="0" hangingPunct="0">
              <a:defRPr sz="2200">
                <a:solidFill>
                  <a:schemeClr val="tx1"/>
                </a:solidFill>
                <a:latin typeface="Arial" charset="0"/>
                <a:ea typeface="ＭＳ Ｐゴシック" charset="0"/>
              </a:defRPr>
            </a:lvl4pPr>
            <a:lvl5pPr marL="1899186" indent="-211021" defTabSz="892442" eaLnBrk="0" hangingPunct="0">
              <a:defRPr sz="2200">
                <a:solidFill>
                  <a:schemeClr val="tx1"/>
                </a:solidFill>
                <a:latin typeface="Arial" charset="0"/>
                <a:ea typeface="ＭＳ Ｐゴシック" charset="0"/>
              </a:defRPr>
            </a:lvl5pPr>
            <a:lvl6pPr marL="2321227" indent="-211021" defTabSz="892442" eaLnBrk="0" fontAlgn="base" hangingPunct="0">
              <a:spcBef>
                <a:spcPct val="0"/>
              </a:spcBef>
              <a:spcAft>
                <a:spcPct val="0"/>
              </a:spcAft>
              <a:defRPr sz="2200">
                <a:solidFill>
                  <a:schemeClr val="tx1"/>
                </a:solidFill>
                <a:latin typeface="Arial" charset="0"/>
                <a:ea typeface="ＭＳ Ｐゴシック" charset="0"/>
              </a:defRPr>
            </a:lvl6pPr>
            <a:lvl7pPr marL="2743269" indent="-211021" defTabSz="892442" eaLnBrk="0" fontAlgn="base" hangingPunct="0">
              <a:spcBef>
                <a:spcPct val="0"/>
              </a:spcBef>
              <a:spcAft>
                <a:spcPct val="0"/>
              </a:spcAft>
              <a:defRPr sz="2200">
                <a:solidFill>
                  <a:schemeClr val="tx1"/>
                </a:solidFill>
                <a:latin typeface="Arial" charset="0"/>
                <a:ea typeface="ＭＳ Ｐゴシック" charset="0"/>
              </a:defRPr>
            </a:lvl7pPr>
            <a:lvl8pPr marL="3165310" indent="-211021" defTabSz="892442" eaLnBrk="0" fontAlgn="base" hangingPunct="0">
              <a:spcBef>
                <a:spcPct val="0"/>
              </a:spcBef>
              <a:spcAft>
                <a:spcPct val="0"/>
              </a:spcAft>
              <a:defRPr sz="2200">
                <a:solidFill>
                  <a:schemeClr val="tx1"/>
                </a:solidFill>
                <a:latin typeface="Arial" charset="0"/>
                <a:ea typeface="ＭＳ Ｐゴシック" charset="0"/>
              </a:defRPr>
            </a:lvl8pPr>
            <a:lvl9pPr marL="3587351" indent="-211021" defTabSz="892442" eaLnBrk="0" fontAlgn="base" hangingPunct="0">
              <a:spcBef>
                <a:spcPct val="0"/>
              </a:spcBef>
              <a:spcAft>
                <a:spcPct val="0"/>
              </a:spcAft>
              <a:defRPr sz="2200">
                <a:solidFill>
                  <a:schemeClr val="tx1"/>
                </a:solidFill>
                <a:latin typeface="Arial" charset="0"/>
                <a:ea typeface="ＭＳ Ｐゴシック" charset="0"/>
              </a:defRPr>
            </a:lvl9pPr>
          </a:lstStyle>
          <a:p>
            <a:pPr eaLnBrk="1" hangingPunct="1"/>
            <a:fld id="{1D393CDA-023D-7A4C-BB68-43994E5DDFC9}" type="slidenum">
              <a:rPr lang="en-GB" sz="1200"/>
              <a:pPr eaLnBrk="1" hangingPunct="1"/>
              <a:t>25</a:t>
            </a:fld>
            <a:endParaRPr lang="en-GB" sz="120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1606620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DC094AD-5513-3F46-9125-5A68A4002504}" type="slidenum">
              <a:rPr lang="en-US" smtClean="0"/>
              <a:t>26</a:t>
            </a:fld>
            <a:endParaRPr lang="en-US"/>
          </a:p>
        </p:txBody>
      </p:sp>
    </p:spTree>
    <p:extLst>
      <p:ext uri="{BB962C8B-B14F-4D97-AF65-F5344CB8AC3E}">
        <p14:creationId xmlns:p14="http://schemas.microsoft.com/office/powerpoint/2010/main" val="1897932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DC094AD-5513-3F46-9125-5A68A4002504}" type="slidenum">
              <a:rPr lang="en-US" smtClean="0"/>
              <a:t>27</a:t>
            </a:fld>
            <a:endParaRPr lang="en-US"/>
          </a:p>
        </p:txBody>
      </p:sp>
    </p:spTree>
    <p:extLst>
      <p:ext uri="{BB962C8B-B14F-4D97-AF65-F5344CB8AC3E}">
        <p14:creationId xmlns:p14="http://schemas.microsoft.com/office/powerpoint/2010/main" val="2639044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92442" eaLnBrk="0" hangingPunct="0">
              <a:defRPr sz="2200">
                <a:solidFill>
                  <a:schemeClr val="tx1"/>
                </a:solidFill>
                <a:latin typeface="Arial" charset="0"/>
                <a:ea typeface="ＭＳ Ｐゴシック" charset="0"/>
                <a:cs typeface="ＭＳ Ｐゴシック" charset="0"/>
              </a:defRPr>
            </a:lvl1pPr>
            <a:lvl2pPr marL="685817" indent="-263776" defTabSz="892442" eaLnBrk="0" hangingPunct="0">
              <a:defRPr sz="2200">
                <a:solidFill>
                  <a:schemeClr val="tx1"/>
                </a:solidFill>
                <a:latin typeface="Arial" charset="0"/>
                <a:ea typeface="ＭＳ Ｐゴシック" charset="0"/>
              </a:defRPr>
            </a:lvl2pPr>
            <a:lvl3pPr marL="1055103" indent="-211021" defTabSz="892442" eaLnBrk="0" hangingPunct="0">
              <a:defRPr sz="2200">
                <a:solidFill>
                  <a:schemeClr val="tx1"/>
                </a:solidFill>
                <a:latin typeface="Arial" charset="0"/>
                <a:ea typeface="ＭＳ Ｐゴシック" charset="0"/>
              </a:defRPr>
            </a:lvl3pPr>
            <a:lvl4pPr marL="1477145" indent="-211021" defTabSz="892442" eaLnBrk="0" hangingPunct="0">
              <a:defRPr sz="2200">
                <a:solidFill>
                  <a:schemeClr val="tx1"/>
                </a:solidFill>
                <a:latin typeface="Arial" charset="0"/>
                <a:ea typeface="ＭＳ Ｐゴシック" charset="0"/>
              </a:defRPr>
            </a:lvl4pPr>
            <a:lvl5pPr marL="1899186" indent="-211021" defTabSz="892442" eaLnBrk="0" hangingPunct="0">
              <a:defRPr sz="2200">
                <a:solidFill>
                  <a:schemeClr val="tx1"/>
                </a:solidFill>
                <a:latin typeface="Arial" charset="0"/>
                <a:ea typeface="ＭＳ Ｐゴシック" charset="0"/>
              </a:defRPr>
            </a:lvl5pPr>
            <a:lvl6pPr marL="2321227" indent="-211021" defTabSz="892442" eaLnBrk="0" fontAlgn="base" hangingPunct="0">
              <a:spcBef>
                <a:spcPct val="0"/>
              </a:spcBef>
              <a:spcAft>
                <a:spcPct val="0"/>
              </a:spcAft>
              <a:defRPr sz="2200">
                <a:solidFill>
                  <a:schemeClr val="tx1"/>
                </a:solidFill>
                <a:latin typeface="Arial" charset="0"/>
                <a:ea typeface="ＭＳ Ｐゴシック" charset="0"/>
              </a:defRPr>
            </a:lvl6pPr>
            <a:lvl7pPr marL="2743269" indent="-211021" defTabSz="892442" eaLnBrk="0" fontAlgn="base" hangingPunct="0">
              <a:spcBef>
                <a:spcPct val="0"/>
              </a:spcBef>
              <a:spcAft>
                <a:spcPct val="0"/>
              </a:spcAft>
              <a:defRPr sz="2200">
                <a:solidFill>
                  <a:schemeClr val="tx1"/>
                </a:solidFill>
                <a:latin typeface="Arial" charset="0"/>
                <a:ea typeface="ＭＳ Ｐゴシック" charset="0"/>
              </a:defRPr>
            </a:lvl7pPr>
            <a:lvl8pPr marL="3165310" indent="-211021" defTabSz="892442" eaLnBrk="0" fontAlgn="base" hangingPunct="0">
              <a:spcBef>
                <a:spcPct val="0"/>
              </a:spcBef>
              <a:spcAft>
                <a:spcPct val="0"/>
              </a:spcAft>
              <a:defRPr sz="2200">
                <a:solidFill>
                  <a:schemeClr val="tx1"/>
                </a:solidFill>
                <a:latin typeface="Arial" charset="0"/>
                <a:ea typeface="ＭＳ Ｐゴシック" charset="0"/>
              </a:defRPr>
            </a:lvl8pPr>
            <a:lvl9pPr marL="3587351" indent="-211021" defTabSz="892442" eaLnBrk="0" fontAlgn="base" hangingPunct="0">
              <a:spcBef>
                <a:spcPct val="0"/>
              </a:spcBef>
              <a:spcAft>
                <a:spcPct val="0"/>
              </a:spcAft>
              <a:defRPr sz="2200">
                <a:solidFill>
                  <a:schemeClr val="tx1"/>
                </a:solidFill>
                <a:latin typeface="Arial" charset="0"/>
                <a:ea typeface="ＭＳ Ｐゴシック" charset="0"/>
              </a:defRPr>
            </a:lvl9pPr>
          </a:lstStyle>
          <a:p>
            <a:pPr eaLnBrk="1" hangingPunct="1"/>
            <a:fld id="{1462B2D6-2660-C443-9763-87C841908B63}" type="slidenum">
              <a:rPr lang="en-GB" sz="1200"/>
              <a:pPr eaLnBrk="1" hangingPunct="1"/>
              <a:t>2</a:t>
            </a:fld>
            <a:endParaRPr lang="en-GB" sz="1200"/>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127372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92442" eaLnBrk="0" hangingPunct="0">
              <a:defRPr sz="2200">
                <a:solidFill>
                  <a:schemeClr val="tx1"/>
                </a:solidFill>
                <a:latin typeface="Arial" charset="0"/>
                <a:ea typeface="ＭＳ Ｐゴシック" charset="0"/>
                <a:cs typeface="ＭＳ Ｐゴシック" charset="0"/>
              </a:defRPr>
            </a:lvl1pPr>
            <a:lvl2pPr marL="685817" indent="-263776" defTabSz="892442" eaLnBrk="0" hangingPunct="0">
              <a:defRPr sz="2200">
                <a:solidFill>
                  <a:schemeClr val="tx1"/>
                </a:solidFill>
                <a:latin typeface="Arial" charset="0"/>
                <a:ea typeface="ＭＳ Ｐゴシック" charset="0"/>
              </a:defRPr>
            </a:lvl2pPr>
            <a:lvl3pPr marL="1055103" indent="-211021" defTabSz="892442" eaLnBrk="0" hangingPunct="0">
              <a:defRPr sz="2200">
                <a:solidFill>
                  <a:schemeClr val="tx1"/>
                </a:solidFill>
                <a:latin typeface="Arial" charset="0"/>
                <a:ea typeface="ＭＳ Ｐゴシック" charset="0"/>
              </a:defRPr>
            </a:lvl3pPr>
            <a:lvl4pPr marL="1477145" indent="-211021" defTabSz="892442" eaLnBrk="0" hangingPunct="0">
              <a:defRPr sz="2200">
                <a:solidFill>
                  <a:schemeClr val="tx1"/>
                </a:solidFill>
                <a:latin typeface="Arial" charset="0"/>
                <a:ea typeface="ＭＳ Ｐゴシック" charset="0"/>
              </a:defRPr>
            </a:lvl4pPr>
            <a:lvl5pPr marL="1899186" indent="-211021" defTabSz="892442" eaLnBrk="0" hangingPunct="0">
              <a:defRPr sz="2200">
                <a:solidFill>
                  <a:schemeClr val="tx1"/>
                </a:solidFill>
                <a:latin typeface="Arial" charset="0"/>
                <a:ea typeface="ＭＳ Ｐゴシック" charset="0"/>
              </a:defRPr>
            </a:lvl5pPr>
            <a:lvl6pPr marL="2321227" indent="-211021" defTabSz="892442" eaLnBrk="0" fontAlgn="base" hangingPunct="0">
              <a:spcBef>
                <a:spcPct val="0"/>
              </a:spcBef>
              <a:spcAft>
                <a:spcPct val="0"/>
              </a:spcAft>
              <a:defRPr sz="2200">
                <a:solidFill>
                  <a:schemeClr val="tx1"/>
                </a:solidFill>
                <a:latin typeface="Arial" charset="0"/>
                <a:ea typeface="ＭＳ Ｐゴシック" charset="0"/>
              </a:defRPr>
            </a:lvl6pPr>
            <a:lvl7pPr marL="2743269" indent="-211021" defTabSz="892442" eaLnBrk="0" fontAlgn="base" hangingPunct="0">
              <a:spcBef>
                <a:spcPct val="0"/>
              </a:spcBef>
              <a:spcAft>
                <a:spcPct val="0"/>
              </a:spcAft>
              <a:defRPr sz="2200">
                <a:solidFill>
                  <a:schemeClr val="tx1"/>
                </a:solidFill>
                <a:latin typeface="Arial" charset="0"/>
                <a:ea typeface="ＭＳ Ｐゴシック" charset="0"/>
              </a:defRPr>
            </a:lvl7pPr>
            <a:lvl8pPr marL="3165310" indent="-211021" defTabSz="892442" eaLnBrk="0" fontAlgn="base" hangingPunct="0">
              <a:spcBef>
                <a:spcPct val="0"/>
              </a:spcBef>
              <a:spcAft>
                <a:spcPct val="0"/>
              </a:spcAft>
              <a:defRPr sz="2200">
                <a:solidFill>
                  <a:schemeClr val="tx1"/>
                </a:solidFill>
                <a:latin typeface="Arial" charset="0"/>
                <a:ea typeface="ＭＳ Ｐゴシック" charset="0"/>
              </a:defRPr>
            </a:lvl8pPr>
            <a:lvl9pPr marL="3587351" indent="-211021" defTabSz="892442" eaLnBrk="0" fontAlgn="base" hangingPunct="0">
              <a:spcBef>
                <a:spcPct val="0"/>
              </a:spcBef>
              <a:spcAft>
                <a:spcPct val="0"/>
              </a:spcAft>
              <a:defRPr sz="2200">
                <a:solidFill>
                  <a:schemeClr val="tx1"/>
                </a:solidFill>
                <a:latin typeface="Arial" charset="0"/>
                <a:ea typeface="ＭＳ Ｐゴシック" charset="0"/>
              </a:defRPr>
            </a:lvl9pPr>
          </a:lstStyle>
          <a:p>
            <a:pPr eaLnBrk="1" hangingPunct="1"/>
            <a:fld id="{F6705FB1-ABD1-6F40-B681-5163F11C42B8}" type="slidenum">
              <a:rPr lang="en-GB" sz="1200"/>
              <a:pPr eaLnBrk="1" hangingPunct="1"/>
              <a:t>28</a:t>
            </a:fld>
            <a:endParaRPr lang="en-GB" sz="1200"/>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3084213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DC094AD-5513-3F46-9125-5A68A4002504}" type="slidenum">
              <a:rPr lang="en-US" smtClean="0"/>
              <a:t>29</a:t>
            </a:fld>
            <a:endParaRPr lang="en-US"/>
          </a:p>
        </p:txBody>
      </p:sp>
    </p:spTree>
    <p:extLst>
      <p:ext uri="{BB962C8B-B14F-4D97-AF65-F5344CB8AC3E}">
        <p14:creationId xmlns:p14="http://schemas.microsoft.com/office/powerpoint/2010/main" val="2018294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DC094AD-5513-3F46-9125-5A68A4002504}" type="slidenum">
              <a:rPr lang="en-US" smtClean="0"/>
              <a:t>30</a:t>
            </a:fld>
            <a:endParaRPr lang="en-US"/>
          </a:p>
        </p:txBody>
      </p:sp>
    </p:spTree>
    <p:extLst>
      <p:ext uri="{BB962C8B-B14F-4D97-AF65-F5344CB8AC3E}">
        <p14:creationId xmlns:p14="http://schemas.microsoft.com/office/powerpoint/2010/main" val="1783272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p>
        </p:txBody>
      </p:sp>
      <p:sp>
        <p:nvSpPr>
          <p:cNvPr id="4" name="Slide Number Placeholder 3"/>
          <p:cNvSpPr>
            <a:spLocks noGrp="1"/>
          </p:cNvSpPr>
          <p:nvPr>
            <p:ph type="sldNum" sz="quarter" idx="10"/>
          </p:nvPr>
        </p:nvSpPr>
        <p:spPr/>
        <p:txBody>
          <a:bodyPr/>
          <a:lstStyle/>
          <a:p>
            <a:fld id="{ADC094AD-5513-3F46-9125-5A68A4002504}" type="slidenum">
              <a:rPr lang="en-US" smtClean="0"/>
              <a:t>31</a:t>
            </a:fld>
            <a:endParaRPr lang="en-US"/>
          </a:p>
        </p:txBody>
      </p:sp>
    </p:spTree>
    <p:extLst>
      <p:ext uri="{BB962C8B-B14F-4D97-AF65-F5344CB8AC3E}">
        <p14:creationId xmlns:p14="http://schemas.microsoft.com/office/powerpoint/2010/main" val="399641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DC094AD-5513-3F46-9125-5A68A4002504}" type="slidenum">
              <a:rPr lang="en-US" smtClean="0"/>
              <a:t>32</a:t>
            </a:fld>
            <a:endParaRPr lang="en-US"/>
          </a:p>
        </p:txBody>
      </p:sp>
    </p:spTree>
    <p:extLst>
      <p:ext uri="{BB962C8B-B14F-4D97-AF65-F5344CB8AC3E}">
        <p14:creationId xmlns:p14="http://schemas.microsoft.com/office/powerpoint/2010/main" val="1577900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DC094AD-5513-3F46-9125-5A68A4002504}" type="slidenum">
              <a:rPr lang="en-US" smtClean="0"/>
              <a:t>34</a:t>
            </a:fld>
            <a:endParaRPr lang="en-US"/>
          </a:p>
        </p:txBody>
      </p:sp>
    </p:spTree>
    <p:extLst>
      <p:ext uri="{BB962C8B-B14F-4D97-AF65-F5344CB8AC3E}">
        <p14:creationId xmlns:p14="http://schemas.microsoft.com/office/powerpoint/2010/main" val="3452202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92442" eaLnBrk="0" hangingPunct="0">
              <a:defRPr sz="2200">
                <a:solidFill>
                  <a:schemeClr val="tx1"/>
                </a:solidFill>
                <a:latin typeface="Arial" charset="0"/>
                <a:ea typeface="ＭＳ Ｐゴシック" charset="0"/>
                <a:cs typeface="ＭＳ Ｐゴシック" charset="0"/>
              </a:defRPr>
            </a:lvl1pPr>
            <a:lvl2pPr marL="685817" indent="-263776" defTabSz="892442" eaLnBrk="0" hangingPunct="0">
              <a:defRPr sz="2200">
                <a:solidFill>
                  <a:schemeClr val="tx1"/>
                </a:solidFill>
                <a:latin typeface="Arial" charset="0"/>
                <a:ea typeface="ＭＳ Ｐゴシック" charset="0"/>
              </a:defRPr>
            </a:lvl2pPr>
            <a:lvl3pPr marL="1055103" indent="-211021" defTabSz="892442" eaLnBrk="0" hangingPunct="0">
              <a:defRPr sz="2200">
                <a:solidFill>
                  <a:schemeClr val="tx1"/>
                </a:solidFill>
                <a:latin typeface="Arial" charset="0"/>
                <a:ea typeface="ＭＳ Ｐゴシック" charset="0"/>
              </a:defRPr>
            </a:lvl3pPr>
            <a:lvl4pPr marL="1477145" indent="-211021" defTabSz="892442" eaLnBrk="0" hangingPunct="0">
              <a:defRPr sz="2200">
                <a:solidFill>
                  <a:schemeClr val="tx1"/>
                </a:solidFill>
                <a:latin typeface="Arial" charset="0"/>
                <a:ea typeface="ＭＳ Ｐゴシック" charset="0"/>
              </a:defRPr>
            </a:lvl4pPr>
            <a:lvl5pPr marL="1899186" indent="-211021" defTabSz="892442" eaLnBrk="0" hangingPunct="0">
              <a:defRPr sz="2200">
                <a:solidFill>
                  <a:schemeClr val="tx1"/>
                </a:solidFill>
                <a:latin typeface="Arial" charset="0"/>
                <a:ea typeface="ＭＳ Ｐゴシック" charset="0"/>
              </a:defRPr>
            </a:lvl5pPr>
            <a:lvl6pPr marL="2321227" indent="-211021" defTabSz="892442" eaLnBrk="0" fontAlgn="base" hangingPunct="0">
              <a:spcBef>
                <a:spcPct val="0"/>
              </a:spcBef>
              <a:spcAft>
                <a:spcPct val="0"/>
              </a:spcAft>
              <a:defRPr sz="2200">
                <a:solidFill>
                  <a:schemeClr val="tx1"/>
                </a:solidFill>
                <a:latin typeface="Arial" charset="0"/>
                <a:ea typeface="ＭＳ Ｐゴシック" charset="0"/>
              </a:defRPr>
            </a:lvl6pPr>
            <a:lvl7pPr marL="2743269" indent="-211021" defTabSz="892442" eaLnBrk="0" fontAlgn="base" hangingPunct="0">
              <a:spcBef>
                <a:spcPct val="0"/>
              </a:spcBef>
              <a:spcAft>
                <a:spcPct val="0"/>
              </a:spcAft>
              <a:defRPr sz="2200">
                <a:solidFill>
                  <a:schemeClr val="tx1"/>
                </a:solidFill>
                <a:latin typeface="Arial" charset="0"/>
                <a:ea typeface="ＭＳ Ｐゴシック" charset="0"/>
              </a:defRPr>
            </a:lvl7pPr>
            <a:lvl8pPr marL="3165310" indent="-211021" defTabSz="892442" eaLnBrk="0" fontAlgn="base" hangingPunct="0">
              <a:spcBef>
                <a:spcPct val="0"/>
              </a:spcBef>
              <a:spcAft>
                <a:spcPct val="0"/>
              </a:spcAft>
              <a:defRPr sz="2200">
                <a:solidFill>
                  <a:schemeClr val="tx1"/>
                </a:solidFill>
                <a:latin typeface="Arial" charset="0"/>
                <a:ea typeface="ＭＳ Ｐゴシック" charset="0"/>
              </a:defRPr>
            </a:lvl8pPr>
            <a:lvl9pPr marL="3587351" indent="-211021" defTabSz="892442" eaLnBrk="0" fontAlgn="base" hangingPunct="0">
              <a:spcBef>
                <a:spcPct val="0"/>
              </a:spcBef>
              <a:spcAft>
                <a:spcPct val="0"/>
              </a:spcAft>
              <a:defRPr sz="2200">
                <a:solidFill>
                  <a:schemeClr val="tx1"/>
                </a:solidFill>
                <a:latin typeface="Arial" charset="0"/>
                <a:ea typeface="ＭＳ Ｐゴシック" charset="0"/>
              </a:defRPr>
            </a:lvl9pPr>
          </a:lstStyle>
          <a:p>
            <a:pPr eaLnBrk="1" hangingPunct="1"/>
            <a:fld id="{0B182E5F-91B4-1E44-AEC1-D6C26240F354}" type="slidenum">
              <a:rPr lang="en-GB" sz="1200"/>
              <a:pPr eaLnBrk="1" hangingPunct="1"/>
              <a:t>35</a:t>
            </a:fld>
            <a:endParaRPr lang="en-GB" sz="1200"/>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45891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DC094AD-5513-3F46-9125-5A68A4002504}" type="slidenum">
              <a:rPr lang="en-US" smtClean="0"/>
              <a:t>36</a:t>
            </a:fld>
            <a:endParaRPr lang="en-US"/>
          </a:p>
        </p:txBody>
      </p:sp>
    </p:spTree>
    <p:extLst>
      <p:ext uri="{BB962C8B-B14F-4D97-AF65-F5344CB8AC3E}">
        <p14:creationId xmlns:p14="http://schemas.microsoft.com/office/powerpoint/2010/main" val="12361320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92442" eaLnBrk="0" hangingPunct="0">
              <a:defRPr sz="2200">
                <a:solidFill>
                  <a:schemeClr val="tx1"/>
                </a:solidFill>
                <a:latin typeface="Arial" charset="0"/>
                <a:ea typeface="ＭＳ Ｐゴシック" charset="0"/>
                <a:cs typeface="ＭＳ Ｐゴシック" charset="0"/>
              </a:defRPr>
            </a:lvl1pPr>
            <a:lvl2pPr marL="685817" indent="-263776" defTabSz="892442" eaLnBrk="0" hangingPunct="0">
              <a:defRPr sz="2200">
                <a:solidFill>
                  <a:schemeClr val="tx1"/>
                </a:solidFill>
                <a:latin typeface="Arial" charset="0"/>
                <a:ea typeface="ＭＳ Ｐゴシック" charset="0"/>
              </a:defRPr>
            </a:lvl2pPr>
            <a:lvl3pPr marL="1055103" indent="-211021" defTabSz="892442" eaLnBrk="0" hangingPunct="0">
              <a:defRPr sz="2200">
                <a:solidFill>
                  <a:schemeClr val="tx1"/>
                </a:solidFill>
                <a:latin typeface="Arial" charset="0"/>
                <a:ea typeface="ＭＳ Ｐゴシック" charset="0"/>
              </a:defRPr>
            </a:lvl3pPr>
            <a:lvl4pPr marL="1477145" indent="-211021" defTabSz="892442" eaLnBrk="0" hangingPunct="0">
              <a:defRPr sz="2200">
                <a:solidFill>
                  <a:schemeClr val="tx1"/>
                </a:solidFill>
                <a:latin typeface="Arial" charset="0"/>
                <a:ea typeface="ＭＳ Ｐゴシック" charset="0"/>
              </a:defRPr>
            </a:lvl4pPr>
            <a:lvl5pPr marL="1899186" indent="-211021" defTabSz="892442" eaLnBrk="0" hangingPunct="0">
              <a:defRPr sz="2200">
                <a:solidFill>
                  <a:schemeClr val="tx1"/>
                </a:solidFill>
                <a:latin typeface="Arial" charset="0"/>
                <a:ea typeface="ＭＳ Ｐゴシック" charset="0"/>
              </a:defRPr>
            </a:lvl5pPr>
            <a:lvl6pPr marL="2321227" indent="-211021" defTabSz="892442" eaLnBrk="0" fontAlgn="base" hangingPunct="0">
              <a:spcBef>
                <a:spcPct val="0"/>
              </a:spcBef>
              <a:spcAft>
                <a:spcPct val="0"/>
              </a:spcAft>
              <a:defRPr sz="2200">
                <a:solidFill>
                  <a:schemeClr val="tx1"/>
                </a:solidFill>
                <a:latin typeface="Arial" charset="0"/>
                <a:ea typeface="ＭＳ Ｐゴシック" charset="0"/>
              </a:defRPr>
            </a:lvl6pPr>
            <a:lvl7pPr marL="2743269" indent="-211021" defTabSz="892442" eaLnBrk="0" fontAlgn="base" hangingPunct="0">
              <a:spcBef>
                <a:spcPct val="0"/>
              </a:spcBef>
              <a:spcAft>
                <a:spcPct val="0"/>
              </a:spcAft>
              <a:defRPr sz="2200">
                <a:solidFill>
                  <a:schemeClr val="tx1"/>
                </a:solidFill>
                <a:latin typeface="Arial" charset="0"/>
                <a:ea typeface="ＭＳ Ｐゴシック" charset="0"/>
              </a:defRPr>
            </a:lvl7pPr>
            <a:lvl8pPr marL="3165310" indent="-211021" defTabSz="892442" eaLnBrk="0" fontAlgn="base" hangingPunct="0">
              <a:spcBef>
                <a:spcPct val="0"/>
              </a:spcBef>
              <a:spcAft>
                <a:spcPct val="0"/>
              </a:spcAft>
              <a:defRPr sz="2200">
                <a:solidFill>
                  <a:schemeClr val="tx1"/>
                </a:solidFill>
                <a:latin typeface="Arial" charset="0"/>
                <a:ea typeface="ＭＳ Ｐゴシック" charset="0"/>
              </a:defRPr>
            </a:lvl8pPr>
            <a:lvl9pPr marL="3587351" indent="-211021" defTabSz="892442" eaLnBrk="0" fontAlgn="base" hangingPunct="0">
              <a:spcBef>
                <a:spcPct val="0"/>
              </a:spcBef>
              <a:spcAft>
                <a:spcPct val="0"/>
              </a:spcAft>
              <a:defRPr sz="2200">
                <a:solidFill>
                  <a:schemeClr val="tx1"/>
                </a:solidFill>
                <a:latin typeface="Arial" charset="0"/>
                <a:ea typeface="ＭＳ Ｐゴシック" charset="0"/>
              </a:defRPr>
            </a:lvl9pPr>
          </a:lstStyle>
          <a:p>
            <a:pPr eaLnBrk="1" hangingPunct="1"/>
            <a:fld id="{A9FC76C5-DB8D-724E-9F61-37097D498DA9}" type="slidenum">
              <a:rPr lang="en-GB" sz="1200"/>
              <a:pPr eaLnBrk="1" hangingPunct="1"/>
              <a:t>37</a:t>
            </a:fld>
            <a:endParaRPr lang="en-GB" sz="1200"/>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12451359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92442" eaLnBrk="0" hangingPunct="0">
              <a:defRPr sz="2200">
                <a:solidFill>
                  <a:schemeClr val="tx1"/>
                </a:solidFill>
                <a:latin typeface="Arial" charset="0"/>
                <a:ea typeface="ＭＳ Ｐゴシック" charset="0"/>
                <a:cs typeface="ＭＳ Ｐゴシック" charset="0"/>
              </a:defRPr>
            </a:lvl1pPr>
            <a:lvl2pPr marL="685817" indent="-263776" defTabSz="892442" eaLnBrk="0" hangingPunct="0">
              <a:defRPr sz="2200">
                <a:solidFill>
                  <a:schemeClr val="tx1"/>
                </a:solidFill>
                <a:latin typeface="Arial" charset="0"/>
                <a:ea typeface="ＭＳ Ｐゴシック" charset="0"/>
              </a:defRPr>
            </a:lvl2pPr>
            <a:lvl3pPr marL="1055103" indent="-211021" defTabSz="892442" eaLnBrk="0" hangingPunct="0">
              <a:defRPr sz="2200">
                <a:solidFill>
                  <a:schemeClr val="tx1"/>
                </a:solidFill>
                <a:latin typeface="Arial" charset="0"/>
                <a:ea typeface="ＭＳ Ｐゴシック" charset="0"/>
              </a:defRPr>
            </a:lvl3pPr>
            <a:lvl4pPr marL="1477145" indent="-211021" defTabSz="892442" eaLnBrk="0" hangingPunct="0">
              <a:defRPr sz="2200">
                <a:solidFill>
                  <a:schemeClr val="tx1"/>
                </a:solidFill>
                <a:latin typeface="Arial" charset="0"/>
                <a:ea typeface="ＭＳ Ｐゴシック" charset="0"/>
              </a:defRPr>
            </a:lvl4pPr>
            <a:lvl5pPr marL="1899186" indent="-211021" defTabSz="892442" eaLnBrk="0" hangingPunct="0">
              <a:defRPr sz="2200">
                <a:solidFill>
                  <a:schemeClr val="tx1"/>
                </a:solidFill>
                <a:latin typeface="Arial" charset="0"/>
                <a:ea typeface="ＭＳ Ｐゴシック" charset="0"/>
              </a:defRPr>
            </a:lvl5pPr>
            <a:lvl6pPr marL="2321227" indent="-211021" defTabSz="892442" eaLnBrk="0" fontAlgn="base" hangingPunct="0">
              <a:spcBef>
                <a:spcPct val="0"/>
              </a:spcBef>
              <a:spcAft>
                <a:spcPct val="0"/>
              </a:spcAft>
              <a:defRPr sz="2200">
                <a:solidFill>
                  <a:schemeClr val="tx1"/>
                </a:solidFill>
                <a:latin typeface="Arial" charset="0"/>
                <a:ea typeface="ＭＳ Ｐゴシック" charset="0"/>
              </a:defRPr>
            </a:lvl6pPr>
            <a:lvl7pPr marL="2743269" indent="-211021" defTabSz="892442" eaLnBrk="0" fontAlgn="base" hangingPunct="0">
              <a:spcBef>
                <a:spcPct val="0"/>
              </a:spcBef>
              <a:spcAft>
                <a:spcPct val="0"/>
              </a:spcAft>
              <a:defRPr sz="2200">
                <a:solidFill>
                  <a:schemeClr val="tx1"/>
                </a:solidFill>
                <a:latin typeface="Arial" charset="0"/>
                <a:ea typeface="ＭＳ Ｐゴシック" charset="0"/>
              </a:defRPr>
            </a:lvl7pPr>
            <a:lvl8pPr marL="3165310" indent="-211021" defTabSz="892442" eaLnBrk="0" fontAlgn="base" hangingPunct="0">
              <a:spcBef>
                <a:spcPct val="0"/>
              </a:spcBef>
              <a:spcAft>
                <a:spcPct val="0"/>
              </a:spcAft>
              <a:defRPr sz="2200">
                <a:solidFill>
                  <a:schemeClr val="tx1"/>
                </a:solidFill>
                <a:latin typeface="Arial" charset="0"/>
                <a:ea typeface="ＭＳ Ｐゴシック" charset="0"/>
              </a:defRPr>
            </a:lvl8pPr>
            <a:lvl9pPr marL="3587351" indent="-211021" defTabSz="892442" eaLnBrk="0" fontAlgn="base" hangingPunct="0">
              <a:spcBef>
                <a:spcPct val="0"/>
              </a:spcBef>
              <a:spcAft>
                <a:spcPct val="0"/>
              </a:spcAft>
              <a:defRPr sz="2200">
                <a:solidFill>
                  <a:schemeClr val="tx1"/>
                </a:solidFill>
                <a:latin typeface="Arial" charset="0"/>
                <a:ea typeface="ＭＳ Ｐゴシック" charset="0"/>
              </a:defRPr>
            </a:lvl9pPr>
          </a:lstStyle>
          <a:p>
            <a:pPr eaLnBrk="1" hangingPunct="1"/>
            <a:fld id="{5BA73F8F-4861-7043-9BBA-7622F0A594FF}" type="slidenum">
              <a:rPr lang="en-GB" sz="1200"/>
              <a:pPr eaLnBrk="1" hangingPunct="1"/>
              <a:t>38</a:t>
            </a:fld>
            <a:endParaRPr lang="en-GB" sz="1200"/>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2607128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92442" eaLnBrk="0" hangingPunct="0">
              <a:defRPr sz="2200">
                <a:solidFill>
                  <a:schemeClr val="tx1"/>
                </a:solidFill>
                <a:latin typeface="Arial" charset="0"/>
                <a:ea typeface="ＭＳ Ｐゴシック" charset="0"/>
                <a:cs typeface="ＭＳ Ｐゴシック" charset="0"/>
              </a:defRPr>
            </a:lvl1pPr>
            <a:lvl2pPr marL="685817" indent="-263776" defTabSz="892442" eaLnBrk="0" hangingPunct="0">
              <a:defRPr sz="2200">
                <a:solidFill>
                  <a:schemeClr val="tx1"/>
                </a:solidFill>
                <a:latin typeface="Arial" charset="0"/>
                <a:ea typeface="ＭＳ Ｐゴシック" charset="0"/>
              </a:defRPr>
            </a:lvl2pPr>
            <a:lvl3pPr marL="1055103" indent="-211021" defTabSz="892442" eaLnBrk="0" hangingPunct="0">
              <a:defRPr sz="2200">
                <a:solidFill>
                  <a:schemeClr val="tx1"/>
                </a:solidFill>
                <a:latin typeface="Arial" charset="0"/>
                <a:ea typeface="ＭＳ Ｐゴシック" charset="0"/>
              </a:defRPr>
            </a:lvl3pPr>
            <a:lvl4pPr marL="1477145" indent="-211021" defTabSz="892442" eaLnBrk="0" hangingPunct="0">
              <a:defRPr sz="2200">
                <a:solidFill>
                  <a:schemeClr val="tx1"/>
                </a:solidFill>
                <a:latin typeface="Arial" charset="0"/>
                <a:ea typeface="ＭＳ Ｐゴシック" charset="0"/>
              </a:defRPr>
            </a:lvl4pPr>
            <a:lvl5pPr marL="1899186" indent="-211021" defTabSz="892442" eaLnBrk="0" hangingPunct="0">
              <a:defRPr sz="2200">
                <a:solidFill>
                  <a:schemeClr val="tx1"/>
                </a:solidFill>
                <a:latin typeface="Arial" charset="0"/>
                <a:ea typeface="ＭＳ Ｐゴシック" charset="0"/>
              </a:defRPr>
            </a:lvl5pPr>
            <a:lvl6pPr marL="2321227" indent="-211021" defTabSz="892442" eaLnBrk="0" fontAlgn="base" hangingPunct="0">
              <a:spcBef>
                <a:spcPct val="0"/>
              </a:spcBef>
              <a:spcAft>
                <a:spcPct val="0"/>
              </a:spcAft>
              <a:defRPr sz="2200">
                <a:solidFill>
                  <a:schemeClr val="tx1"/>
                </a:solidFill>
                <a:latin typeface="Arial" charset="0"/>
                <a:ea typeface="ＭＳ Ｐゴシック" charset="0"/>
              </a:defRPr>
            </a:lvl6pPr>
            <a:lvl7pPr marL="2743269" indent="-211021" defTabSz="892442" eaLnBrk="0" fontAlgn="base" hangingPunct="0">
              <a:spcBef>
                <a:spcPct val="0"/>
              </a:spcBef>
              <a:spcAft>
                <a:spcPct val="0"/>
              </a:spcAft>
              <a:defRPr sz="2200">
                <a:solidFill>
                  <a:schemeClr val="tx1"/>
                </a:solidFill>
                <a:latin typeface="Arial" charset="0"/>
                <a:ea typeface="ＭＳ Ｐゴシック" charset="0"/>
              </a:defRPr>
            </a:lvl7pPr>
            <a:lvl8pPr marL="3165310" indent="-211021" defTabSz="892442" eaLnBrk="0" fontAlgn="base" hangingPunct="0">
              <a:spcBef>
                <a:spcPct val="0"/>
              </a:spcBef>
              <a:spcAft>
                <a:spcPct val="0"/>
              </a:spcAft>
              <a:defRPr sz="2200">
                <a:solidFill>
                  <a:schemeClr val="tx1"/>
                </a:solidFill>
                <a:latin typeface="Arial" charset="0"/>
                <a:ea typeface="ＭＳ Ｐゴシック" charset="0"/>
              </a:defRPr>
            </a:lvl8pPr>
            <a:lvl9pPr marL="3587351" indent="-211021" defTabSz="892442" eaLnBrk="0" fontAlgn="base" hangingPunct="0">
              <a:spcBef>
                <a:spcPct val="0"/>
              </a:spcBef>
              <a:spcAft>
                <a:spcPct val="0"/>
              </a:spcAft>
              <a:defRPr sz="2200">
                <a:solidFill>
                  <a:schemeClr val="tx1"/>
                </a:solidFill>
                <a:latin typeface="Arial" charset="0"/>
                <a:ea typeface="ＭＳ Ｐゴシック" charset="0"/>
              </a:defRPr>
            </a:lvl9pPr>
          </a:lstStyle>
          <a:p>
            <a:pPr eaLnBrk="1" hangingPunct="1"/>
            <a:fld id="{290481E7-C6BE-E241-89AE-AAC997533CE9}" type="slidenum">
              <a:rPr lang="en-GB" sz="1200"/>
              <a:pPr eaLnBrk="1" hangingPunct="1"/>
              <a:t>3</a:t>
            </a:fld>
            <a:endParaRPr lang="en-GB" sz="120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7475100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DC094AD-5513-3F46-9125-5A68A4002504}" type="slidenum">
              <a:rPr lang="en-US" smtClean="0"/>
              <a:t>39</a:t>
            </a:fld>
            <a:endParaRPr lang="en-US"/>
          </a:p>
        </p:txBody>
      </p:sp>
    </p:spTree>
    <p:extLst>
      <p:ext uri="{BB962C8B-B14F-4D97-AF65-F5344CB8AC3E}">
        <p14:creationId xmlns:p14="http://schemas.microsoft.com/office/powerpoint/2010/main" val="1191512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DC094AD-5513-3F46-9125-5A68A4002504}" type="slidenum">
              <a:rPr lang="en-US" smtClean="0"/>
              <a:t>41</a:t>
            </a:fld>
            <a:endParaRPr lang="en-US"/>
          </a:p>
        </p:txBody>
      </p:sp>
    </p:spTree>
    <p:extLst>
      <p:ext uri="{BB962C8B-B14F-4D97-AF65-F5344CB8AC3E}">
        <p14:creationId xmlns:p14="http://schemas.microsoft.com/office/powerpoint/2010/main" val="384381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92442" eaLnBrk="0" hangingPunct="0">
              <a:defRPr sz="2200">
                <a:solidFill>
                  <a:schemeClr val="tx1"/>
                </a:solidFill>
                <a:latin typeface="Arial" charset="0"/>
                <a:ea typeface="ＭＳ Ｐゴシック" charset="0"/>
                <a:cs typeface="ＭＳ Ｐゴシック" charset="0"/>
              </a:defRPr>
            </a:lvl1pPr>
            <a:lvl2pPr marL="685817" indent="-263776" defTabSz="892442" eaLnBrk="0" hangingPunct="0">
              <a:defRPr sz="2200">
                <a:solidFill>
                  <a:schemeClr val="tx1"/>
                </a:solidFill>
                <a:latin typeface="Arial" charset="0"/>
                <a:ea typeface="ＭＳ Ｐゴシック" charset="0"/>
              </a:defRPr>
            </a:lvl2pPr>
            <a:lvl3pPr marL="1055103" indent="-211021" defTabSz="892442" eaLnBrk="0" hangingPunct="0">
              <a:defRPr sz="2200">
                <a:solidFill>
                  <a:schemeClr val="tx1"/>
                </a:solidFill>
                <a:latin typeface="Arial" charset="0"/>
                <a:ea typeface="ＭＳ Ｐゴシック" charset="0"/>
              </a:defRPr>
            </a:lvl3pPr>
            <a:lvl4pPr marL="1477145" indent="-211021" defTabSz="892442" eaLnBrk="0" hangingPunct="0">
              <a:defRPr sz="2200">
                <a:solidFill>
                  <a:schemeClr val="tx1"/>
                </a:solidFill>
                <a:latin typeface="Arial" charset="0"/>
                <a:ea typeface="ＭＳ Ｐゴシック" charset="0"/>
              </a:defRPr>
            </a:lvl4pPr>
            <a:lvl5pPr marL="1899186" indent="-211021" defTabSz="892442" eaLnBrk="0" hangingPunct="0">
              <a:defRPr sz="2200">
                <a:solidFill>
                  <a:schemeClr val="tx1"/>
                </a:solidFill>
                <a:latin typeface="Arial" charset="0"/>
                <a:ea typeface="ＭＳ Ｐゴシック" charset="0"/>
              </a:defRPr>
            </a:lvl5pPr>
            <a:lvl6pPr marL="2321227" indent="-211021" defTabSz="892442" eaLnBrk="0" fontAlgn="base" hangingPunct="0">
              <a:spcBef>
                <a:spcPct val="0"/>
              </a:spcBef>
              <a:spcAft>
                <a:spcPct val="0"/>
              </a:spcAft>
              <a:defRPr sz="2200">
                <a:solidFill>
                  <a:schemeClr val="tx1"/>
                </a:solidFill>
                <a:latin typeface="Arial" charset="0"/>
                <a:ea typeface="ＭＳ Ｐゴシック" charset="0"/>
              </a:defRPr>
            </a:lvl6pPr>
            <a:lvl7pPr marL="2743269" indent="-211021" defTabSz="892442" eaLnBrk="0" fontAlgn="base" hangingPunct="0">
              <a:spcBef>
                <a:spcPct val="0"/>
              </a:spcBef>
              <a:spcAft>
                <a:spcPct val="0"/>
              </a:spcAft>
              <a:defRPr sz="2200">
                <a:solidFill>
                  <a:schemeClr val="tx1"/>
                </a:solidFill>
                <a:latin typeface="Arial" charset="0"/>
                <a:ea typeface="ＭＳ Ｐゴシック" charset="0"/>
              </a:defRPr>
            </a:lvl7pPr>
            <a:lvl8pPr marL="3165310" indent="-211021" defTabSz="892442" eaLnBrk="0" fontAlgn="base" hangingPunct="0">
              <a:spcBef>
                <a:spcPct val="0"/>
              </a:spcBef>
              <a:spcAft>
                <a:spcPct val="0"/>
              </a:spcAft>
              <a:defRPr sz="2200">
                <a:solidFill>
                  <a:schemeClr val="tx1"/>
                </a:solidFill>
                <a:latin typeface="Arial" charset="0"/>
                <a:ea typeface="ＭＳ Ｐゴシック" charset="0"/>
              </a:defRPr>
            </a:lvl8pPr>
            <a:lvl9pPr marL="3587351" indent="-211021" defTabSz="892442" eaLnBrk="0" fontAlgn="base" hangingPunct="0">
              <a:spcBef>
                <a:spcPct val="0"/>
              </a:spcBef>
              <a:spcAft>
                <a:spcPct val="0"/>
              </a:spcAft>
              <a:defRPr sz="2200">
                <a:solidFill>
                  <a:schemeClr val="tx1"/>
                </a:solidFill>
                <a:latin typeface="Arial" charset="0"/>
                <a:ea typeface="ＭＳ Ｐゴシック" charset="0"/>
              </a:defRPr>
            </a:lvl9pPr>
          </a:lstStyle>
          <a:p>
            <a:pPr eaLnBrk="1" hangingPunct="1"/>
            <a:fld id="{3A4CCE57-B530-A547-9DE9-3DDB1208D6B2}" type="slidenum">
              <a:rPr lang="en-GB" sz="1200"/>
              <a:pPr eaLnBrk="1" hangingPunct="1"/>
              <a:t>4</a:t>
            </a:fld>
            <a:endParaRPr lang="en-GB" sz="1200"/>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1796601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92442" eaLnBrk="0" hangingPunct="0">
              <a:defRPr sz="2200">
                <a:solidFill>
                  <a:schemeClr val="tx1"/>
                </a:solidFill>
                <a:latin typeface="Arial" charset="0"/>
                <a:ea typeface="ＭＳ Ｐゴシック" charset="0"/>
                <a:cs typeface="ＭＳ Ｐゴシック" charset="0"/>
              </a:defRPr>
            </a:lvl1pPr>
            <a:lvl2pPr marL="685817" indent="-263776" defTabSz="892442" eaLnBrk="0" hangingPunct="0">
              <a:defRPr sz="2200">
                <a:solidFill>
                  <a:schemeClr val="tx1"/>
                </a:solidFill>
                <a:latin typeface="Arial" charset="0"/>
                <a:ea typeface="ＭＳ Ｐゴシック" charset="0"/>
              </a:defRPr>
            </a:lvl2pPr>
            <a:lvl3pPr marL="1055103" indent="-211021" defTabSz="892442" eaLnBrk="0" hangingPunct="0">
              <a:defRPr sz="2200">
                <a:solidFill>
                  <a:schemeClr val="tx1"/>
                </a:solidFill>
                <a:latin typeface="Arial" charset="0"/>
                <a:ea typeface="ＭＳ Ｐゴシック" charset="0"/>
              </a:defRPr>
            </a:lvl3pPr>
            <a:lvl4pPr marL="1477145" indent="-211021" defTabSz="892442" eaLnBrk="0" hangingPunct="0">
              <a:defRPr sz="2200">
                <a:solidFill>
                  <a:schemeClr val="tx1"/>
                </a:solidFill>
                <a:latin typeface="Arial" charset="0"/>
                <a:ea typeface="ＭＳ Ｐゴシック" charset="0"/>
              </a:defRPr>
            </a:lvl4pPr>
            <a:lvl5pPr marL="1899186" indent="-211021" defTabSz="892442" eaLnBrk="0" hangingPunct="0">
              <a:defRPr sz="2200">
                <a:solidFill>
                  <a:schemeClr val="tx1"/>
                </a:solidFill>
                <a:latin typeface="Arial" charset="0"/>
                <a:ea typeface="ＭＳ Ｐゴシック" charset="0"/>
              </a:defRPr>
            </a:lvl5pPr>
            <a:lvl6pPr marL="2321227" indent="-211021" defTabSz="892442" eaLnBrk="0" fontAlgn="base" hangingPunct="0">
              <a:spcBef>
                <a:spcPct val="0"/>
              </a:spcBef>
              <a:spcAft>
                <a:spcPct val="0"/>
              </a:spcAft>
              <a:defRPr sz="2200">
                <a:solidFill>
                  <a:schemeClr val="tx1"/>
                </a:solidFill>
                <a:latin typeface="Arial" charset="0"/>
                <a:ea typeface="ＭＳ Ｐゴシック" charset="0"/>
              </a:defRPr>
            </a:lvl6pPr>
            <a:lvl7pPr marL="2743269" indent="-211021" defTabSz="892442" eaLnBrk="0" fontAlgn="base" hangingPunct="0">
              <a:spcBef>
                <a:spcPct val="0"/>
              </a:spcBef>
              <a:spcAft>
                <a:spcPct val="0"/>
              </a:spcAft>
              <a:defRPr sz="2200">
                <a:solidFill>
                  <a:schemeClr val="tx1"/>
                </a:solidFill>
                <a:latin typeface="Arial" charset="0"/>
                <a:ea typeface="ＭＳ Ｐゴシック" charset="0"/>
              </a:defRPr>
            </a:lvl7pPr>
            <a:lvl8pPr marL="3165310" indent="-211021" defTabSz="892442" eaLnBrk="0" fontAlgn="base" hangingPunct="0">
              <a:spcBef>
                <a:spcPct val="0"/>
              </a:spcBef>
              <a:spcAft>
                <a:spcPct val="0"/>
              </a:spcAft>
              <a:defRPr sz="2200">
                <a:solidFill>
                  <a:schemeClr val="tx1"/>
                </a:solidFill>
                <a:latin typeface="Arial" charset="0"/>
                <a:ea typeface="ＭＳ Ｐゴシック" charset="0"/>
              </a:defRPr>
            </a:lvl8pPr>
            <a:lvl9pPr marL="3587351" indent="-211021" defTabSz="892442" eaLnBrk="0" fontAlgn="base" hangingPunct="0">
              <a:spcBef>
                <a:spcPct val="0"/>
              </a:spcBef>
              <a:spcAft>
                <a:spcPct val="0"/>
              </a:spcAft>
              <a:defRPr sz="2200">
                <a:solidFill>
                  <a:schemeClr val="tx1"/>
                </a:solidFill>
                <a:latin typeface="Arial" charset="0"/>
                <a:ea typeface="ＭＳ Ｐゴシック" charset="0"/>
              </a:defRPr>
            </a:lvl9pPr>
          </a:lstStyle>
          <a:p>
            <a:pPr eaLnBrk="1" hangingPunct="1"/>
            <a:fld id="{C03BCE84-01A4-1F47-8475-1907A1402AD7}" type="slidenum">
              <a:rPr lang="en-GB" sz="1200"/>
              <a:pPr eaLnBrk="1" hangingPunct="1"/>
              <a:t>6</a:t>
            </a:fld>
            <a:endParaRPr lang="en-GB" sz="1200"/>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171450" indent="-171450" eaLnBrk="1" hangingPunct="1">
              <a:buFontTx/>
              <a:buChar char="-"/>
            </a:pPr>
            <a:endParaRPr lang="en-US" dirty="0"/>
          </a:p>
        </p:txBody>
      </p:sp>
    </p:spTree>
    <p:extLst>
      <p:ext uri="{BB962C8B-B14F-4D97-AF65-F5344CB8AC3E}">
        <p14:creationId xmlns:p14="http://schemas.microsoft.com/office/powerpoint/2010/main" val="3772033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DC094AD-5513-3F46-9125-5A68A4002504}" type="slidenum">
              <a:rPr lang="en-US" smtClean="0"/>
              <a:t>7</a:t>
            </a:fld>
            <a:endParaRPr lang="en-US"/>
          </a:p>
        </p:txBody>
      </p:sp>
    </p:spTree>
    <p:extLst>
      <p:ext uri="{BB962C8B-B14F-4D97-AF65-F5344CB8AC3E}">
        <p14:creationId xmlns:p14="http://schemas.microsoft.com/office/powerpoint/2010/main" val="3399461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92442" eaLnBrk="0" hangingPunct="0">
              <a:defRPr sz="2200">
                <a:solidFill>
                  <a:schemeClr val="tx1"/>
                </a:solidFill>
                <a:latin typeface="Arial" charset="0"/>
                <a:ea typeface="ＭＳ Ｐゴシック" charset="0"/>
                <a:cs typeface="ＭＳ Ｐゴシック" charset="0"/>
              </a:defRPr>
            </a:lvl1pPr>
            <a:lvl2pPr marL="685817" indent="-263776" defTabSz="892442" eaLnBrk="0" hangingPunct="0">
              <a:defRPr sz="2200">
                <a:solidFill>
                  <a:schemeClr val="tx1"/>
                </a:solidFill>
                <a:latin typeface="Arial" charset="0"/>
                <a:ea typeface="ＭＳ Ｐゴシック" charset="0"/>
              </a:defRPr>
            </a:lvl2pPr>
            <a:lvl3pPr marL="1055103" indent="-211021" defTabSz="892442" eaLnBrk="0" hangingPunct="0">
              <a:defRPr sz="2200">
                <a:solidFill>
                  <a:schemeClr val="tx1"/>
                </a:solidFill>
                <a:latin typeface="Arial" charset="0"/>
                <a:ea typeface="ＭＳ Ｐゴシック" charset="0"/>
              </a:defRPr>
            </a:lvl3pPr>
            <a:lvl4pPr marL="1477145" indent="-211021" defTabSz="892442" eaLnBrk="0" hangingPunct="0">
              <a:defRPr sz="2200">
                <a:solidFill>
                  <a:schemeClr val="tx1"/>
                </a:solidFill>
                <a:latin typeface="Arial" charset="0"/>
                <a:ea typeface="ＭＳ Ｐゴシック" charset="0"/>
              </a:defRPr>
            </a:lvl4pPr>
            <a:lvl5pPr marL="1899186" indent="-211021" defTabSz="892442" eaLnBrk="0" hangingPunct="0">
              <a:defRPr sz="2200">
                <a:solidFill>
                  <a:schemeClr val="tx1"/>
                </a:solidFill>
                <a:latin typeface="Arial" charset="0"/>
                <a:ea typeface="ＭＳ Ｐゴシック" charset="0"/>
              </a:defRPr>
            </a:lvl5pPr>
            <a:lvl6pPr marL="2321227" indent="-211021" defTabSz="892442" eaLnBrk="0" fontAlgn="base" hangingPunct="0">
              <a:spcBef>
                <a:spcPct val="0"/>
              </a:spcBef>
              <a:spcAft>
                <a:spcPct val="0"/>
              </a:spcAft>
              <a:defRPr sz="2200">
                <a:solidFill>
                  <a:schemeClr val="tx1"/>
                </a:solidFill>
                <a:latin typeface="Arial" charset="0"/>
                <a:ea typeface="ＭＳ Ｐゴシック" charset="0"/>
              </a:defRPr>
            </a:lvl6pPr>
            <a:lvl7pPr marL="2743269" indent="-211021" defTabSz="892442" eaLnBrk="0" fontAlgn="base" hangingPunct="0">
              <a:spcBef>
                <a:spcPct val="0"/>
              </a:spcBef>
              <a:spcAft>
                <a:spcPct val="0"/>
              </a:spcAft>
              <a:defRPr sz="2200">
                <a:solidFill>
                  <a:schemeClr val="tx1"/>
                </a:solidFill>
                <a:latin typeface="Arial" charset="0"/>
                <a:ea typeface="ＭＳ Ｐゴシック" charset="0"/>
              </a:defRPr>
            </a:lvl7pPr>
            <a:lvl8pPr marL="3165310" indent="-211021" defTabSz="892442" eaLnBrk="0" fontAlgn="base" hangingPunct="0">
              <a:spcBef>
                <a:spcPct val="0"/>
              </a:spcBef>
              <a:spcAft>
                <a:spcPct val="0"/>
              </a:spcAft>
              <a:defRPr sz="2200">
                <a:solidFill>
                  <a:schemeClr val="tx1"/>
                </a:solidFill>
                <a:latin typeface="Arial" charset="0"/>
                <a:ea typeface="ＭＳ Ｐゴシック" charset="0"/>
              </a:defRPr>
            </a:lvl8pPr>
            <a:lvl9pPr marL="3587351" indent="-211021" defTabSz="892442" eaLnBrk="0" fontAlgn="base" hangingPunct="0">
              <a:spcBef>
                <a:spcPct val="0"/>
              </a:spcBef>
              <a:spcAft>
                <a:spcPct val="0"/>
              </a:spcAft>
              <a:defRPr sz="2200">
                <a:solidFill>
                  <a:schemeClr val="tx1"/>
                </a:solidFill>
                <a:latin typeface="Arial" charset="0"/>
                <a:ea typeface="ＭＳ Ｐゴシック" charset="0"/>
              </a:defRPr>
            </a:lvl9pPr>
          </a:lstStyle>
          <a:p>
            <a:pPr eaLnBrk="1" hangingPunct="1"/>
            <a:fld id="{C03BCE84-01A4-1F47-8475-1907A1402AD7}" type="slidenum">
              <a:rPr lang="en-GB" sz="1200"/>
              <a:pPr eaLnBrk="1" hangingPunct="1"/>
              <a:t>8</a:t>
            </a:fld>
            <a:endParaRPr lang="en-GB" sz="1200"/>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171450" indent="-171450" eaLnBrk="1" hangingPunct="1">
              <a:buFontTx/>
              <a:buChar char="-"/>
            </a:pPr>
            <a:endParaRPr lang="en-US" dirty="0"/>
          </a:p>
        </p:txBody>
      </p:sp>
    </p:spTree>
    <p:extLst>
      <p:ext uri="{BB962C8B-B14F-4D97-AF65-F5344CB8AC3E}">
        <p14:creationId xmlns:p14="http://schemas.microsoft.com/office/powerpoint/2010/main" val="2663994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92442" eaLnBrk="0" hangingPunct="0">
              <a:defRPr sz="2200">
                <a:solidFill>
                  <a:schemeClr val="tx1"/>
                </a:solidFill>
                <a:latin typeface="Arial" charset="0"/>
                <a:ea typeface="ＭＳ Ｐゴシック" charset="0"/>
                <a:cs typeface="ＭＳ Ｐゴシック" charset="0"/>
              </a:defRPr>
            </a:lvl1pPr>
            <a:lvl2pPr marL="685817" indent="-263776" defTabSz="892442" eaLnBrk="0" hangingPunct="0">
              <a:defRPr sz="2200">
                <a:solidFill>
                  <a:schemeClr val="tx1"/>
                </a:solidFill>
                <a:latin typeface="Arial" charset="0"/>
                <a:ea typeface="ＭＳ Ｐゴシック" charset="0"/>
              </a:defRPr>
            </a:lvl2pPr>
            <a:lvl3pPr marL="1055103" indent="-211021" defTabSz="892442" eaLnBrk="0" hangingPunct="0">
              <a:defRPr sz="2200">
                <a:solidFill>
                  <a:schemeClr val="tx1"/>
                </a:solidFill>
                <a:latin typeface="Arial" charset="0"/>
                <a:ea typeface="ＭＳ Ｐゴシック" charset="0"/>
              </a:defRPr>
            </a:lvl3pPr>
            <a:lvl4pPr marL="1477145" indent="-211021" defTabSz="892442" eaLnBrk="0" hangingPunct="0">
              <a:defRPr sz="2200">
                <a:solidFill>
                  <a:schemeClr val="tx1"/>
                </a:solidFill>
                <a:latin typeface="Arial" charset="0"/>
                <a:ea typeface="ＭＳ Ｐゴシック" charset="0"/>
              </a:defRPr>
            </a:lvl4pPr>
            <a:lvl5pPr marL="1899186" indent="-211021" defTabSz="892442" eaLnBrk="0" hangingPunct="0">
              <a:defRPr sz="2200">
                <a:solidFill>
                  <a:schemeClr val="tx1"/>
                </a:solidFill>
                <a:latin typeface="Arial" charset="0"/>
                <a:ea typeface="ＭＳ Ｐゴシック" charset="0"/>
              </a:defRPr>
            </a:lvl5pPr>
            <a:lvl6pPr marL="2321227" indent="-211021" defTabSz="892442" eaLnBrk="0" fontAlgn="base" hangingPunct="0">
              <a:spcBef>
                <a:spcPct val="0"/>
              </a:spcBef>
              <a:spcAft>
                <a:spcPct val="0"/>
              </a:spcAft>
              <a:defRPr sz="2200">
                <a:solidFill>
                  <a:schemeClr val="tx1"/>
                </a:solidFill>
                <a:latin typeface="Arial" charset="0"/>
                <a:ea typeface="ＭＳ Ｐゴシック" charset="0"/>
              </a:defRPr>
            </a:lvl6pPr>
            <a:lvl7pPr marL="2743269" indent="-211021" defTabSz="892442" eaLnBrk="0" fontAlgn="base" hangingPunct="0">
              <a:spcBef>
                <a:spcPct val="0"/>
              </a:spcBef>
              <a:spcAft>
                <a:spcPct val="0"/>
              </a:spcAft>
              <a:defRPr sz="2200">
                <a:solidFill>
                  <a:schemeClr val="tx1"/>
                </a:solidFill>
                <a:latin typeface="Arial" charset="0"/>
                <a:ea typeface="ＭＳ Ｐゴシック" charset="0"/>
              </a:defRPr>
            </a:lvl7pPr>
            <a:lvl8pPr marL="3165310" indent="-211021" defTabSz="892442" eaLnBrk="0" fontAlgn="base" hangingPunct="0">
              <a:spcBef>
                <a:spcPct val="0"/>
              </a:spcBef>
              <a:spcAft>
                <a:spcPct val="0"/>
              </a:spcAft>
              <a:defRPr sz="2200">
                <a:solidFill>
                  <a:schemeClr val="tx1"/>
                </a:solidFill>
                <a:latin typeface="Arial" charset="0"/>
                <a:ea typeface="ＭＳ Ｐゴシック" charset="0"/>
              </a:defRPr>
            </a:lvl8pPr>
            <a:lvl9pPr marL="3587351" indent="-211021" defTabSz="892442" eaLnBrk="0" fontAlgn="base" hangingPunct="0">
              <a:spcBef>
                <a:spcPct val="0"/>
              </a:spcBef>
              <a:spcAft>
                <a:spcPct val="0"/>
              </a:spcAft>
              <a:defRPr sz="2200">
                <a:solidFill>
                  <a:schemeClr val="tx1"/>
                </a:solidFill>
                <a:latin typeface="Arial" charset="0"/>
                <a:ea typeface="ＭＳ Ｐゴシック" charset="0"/>
              </a:defRPr>
            </a:lvl9pPr>
          </a:lstStyle>
          <a:p>
            <a:pPr eaLnBrk="1" hangingPunct="1"/>
            <a:fld id="{C03BCE84-01A4-1F47-8475-1907A1402AD7}" type="slidenum">
              <a:rPr lang="en-GB" sz="1200"/>
              <a:pPr eaLnBrk="1" hangingPunct="1"/>
              <a:t>9</a:t>
            </a:fld>
            <a:endParaRPr lang="en-GB" sz="1200"/>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171450" indent="-171450" eaLnBrk="1" hangingPunct="1">
              <a:buFontTx/>
              <a:buChar char="-"/>
            </a:pPr>
            <a:endParaRPr lang="en-US" dirty="0"/>
          </a:p>
        </p:txBody>
      </p:sp>
    </p:spTree>
    <p:extLst>
      <p:ext uri="{BB962C8B-B14F-4D97-AF65-F5344CB8AC3E}">
        <p14:creationId xmlns:p14="http://schemas.microsoft.com/office/powerpoint/2010/main" val="2789786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Rot="1" noChangeAspect="1" noChangeArrowheads="1" noTextEdit="1"/>
          </p:cNvSpPr>
          <p:nvPr>
            <p:ph type="sldImg"/>
          </p:nvPr>
        </p:nvSpPr>
        <p:spPr>
          <a:xfrm>
            <a:off x="1143000" y="685800"/>
            <a:ext cx="4572000" cy="3429000"/>
          </a:xfrm>
          <a:ln/>
        </p:spPr>
      </p:sp>
      <p:sp>
        <p:nvSpPr>
          <p:cNvPr id="44034" name="Rectangle 3"/>
          <p:cNvSpPr>
            <a:spLocks noGrp="1" noChangeArrowheads="1"/>
          </p:cNvSpPr>
          <p:nvPr>
            <p:ph type="body" idx="1"/>
          </p:nvPr>
        </p:nvSpPr>
        <p:spPr>
          <a:xfrm>
            <a:off x="685494" y="4342939"/>
            <a:ext cx="5487013" cy="4114587"/>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Of course, this does not negate biochemistry and molecular biology of course. In order to be predictive,  the databases require knowledge generated in the laboratory. i.e. a function of a protein. Then, other proteins with similar sequences </a:t>
            </a:r>
            <a:r>
              <a:rPr lang="en-US" u="sng" dirty="0"/>
              <a:t>probably</a:t>
            </a:r>
            <a:r>
              <a:rPr lang="en-US" dirty="0"/>
              <a:t>/</a:t>
            </a:r>
            <a:r>
              <a:rPr lang="en-US" u="sng" dirty="0"/>
              <a:t>might? </a:t>
            </a:r>
            <a:r>
              <a:rPr lang="en-US" dirty="0"/>
              <a:t>have the same function via prediction</a:t>
            </a:r>
          </a:p>
        </p:txBody>
      </p:sp>
    </p:spTree>
    <p:extLst>
      <p:ext uri="{BB962C8B-B14F-4D97-AF65-F5344CB8AC3E}">
        <p14:creationId xmlns:p14="http://schemas.microsoft.com/office/powerpoint/2010/main" val="2727779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AD0FBB9-F1D8-024C-B73E-33B1865ABBE2}" type="slidenum">
              <a:rPr lang="en-US" smtClean="0"/>
              <a:t>‹#›</a:t>
            </a:fld>
            <a:endParaRPr lang="en-US"/>
          </a:p>
        </p:txBody>
      </p:sp>
    </p:spTree>
    <p:extLst>
      <p:ext uri="{BB962C8B-B14F-4D97-AF65-F5344CB8AC3E}">
        <p14:creationId xmlns:p14="http://schemas.microsoft.com/office/powerpoint/2010/main" val="312150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AD0FBB9-F1D8-024C-B73E-33B1865ABBE2}" type="slidenum">
              <a:rPr lang="en-US" smtClean="0"/>
              <a:t>‹#›</a:t>
            </a:fld>
            <a:endParaRPr lang="en-US"/>
          </a:p>
        </p:txBody>
      </p:sp>
    </p:spTree>
    <p:extLst>
      <p:ext uri="{BB962C8B-B14F-4D97-AF65-F5344CB8AC3E}">
        <p14:creationId xmlns:p14="http://schemas.microsoft.com/office/powerpoint/2010/main" val="1381282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AD0FBB9-F1D8-024C-B73E-33B1865ABBE2}" type="slidenum">
              <a:rPr lang="en-US" smtClean="0"/>
              <a:t>‹#›</a:t>
            </a:fld>
            <a:endParaRPr lang="en-US"/>
          </a:p>
        </p:txBody>
      </p:sp>
    </p:spTree>
    <p:extLst>
      <p:ext uri="{BB962C8B-B14F-4D97-AF65-F5344CB8AC3E}">
        <p14:creationId xmlns:p14="http://schemas.microsoft.com/office/powerpoint/2010/main" val="1354673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2824"/>
          </a:xfrm>
        </p:spPr>
        <p:txBody>
          <a:bodyPr/>
          <a:lstStyle/>
          <a:p>
            <a:r>
              <a:rPr lang="en-US" dirty="0"/>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0662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AD0FBB9-F1D8-024C-B73E-33B1865ABBE2}" type="slidenum">
              <a:rPr lang="en-US" smtClean="0"/>
              <a:t>‹#›</a:t>
            </a:fld>
            <a:endParaRPr lang="en-US"/>
          </a:p>
        </p:txBody>
      </p:sp>
    </p:spTree>
    <p:extLst>
      <p:ext uri="{BB962C8B-B14F-4D97-AF65-F5344CB8AC3E}">
        <p14:creationId xmlns:p14="http://schemas.microsoft.com/office/powerpoint/2010/main" val="3200219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FAD0FBB9-F1D8-024C-B73E-33B1865ABBE2}" type="slidenum">
              <a:rPr lang="en-US" smtClean="0"/>
              <a:t>‹#›</a:t>
            </a:fld>
            <a:endParaRPr lang="en-US"/>
          </a:p>
        </p:txBody>
      </p:sp>
    </p:spTree>
    <p:extLst>
      <p:ext uri="{BB962C8B-B14F-4D97-AF65-F5344CB8AC3E}">
        <p14:creationId xmlns:p14="http://schemas.microsoft.com/office/powerpoint/2010/main" val="3632941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FAD0FBB9-F1D8-024C-B73E-33B1865ABBE2}" type="slidenum">
              <a:rPr lang="en-US" smtClean="0"/>
              <a:t>‹#›</a:t>
            </a:fld>
            <a:endParaRPr lang="en-US"/>
          </a:p>
        </p:txBody>
      </p:sp>
    </p:spTree>
    <p:extLst>
      <p:ext uri="{BB962C8B-B14F-4D97-AF65-F5344CB8AC3E}">
        <p14:creationId xmlns:p14="http://schemas.microsoft.com/office/powerpoint/2010/main" val="1118412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FAD0FBB9-F1D8-024C-B73E-33B1865ABBE2}" type="slidenum">
              <a:rPr lang="en-US" smtClean="0"/>
              <a:t>‹#›</a:t>
            </a:fld>
            <a:endParaRPr lang="en-US"/>
          </a:p>
        </p:txBody>
      </p:sp>
    </p:spTree>
    <p:extLst>
      <p:ext uri="{BB962C8B-B14F-4D97-AF65-F5344CB8AC3E}">
        <p14:creationId xmlns:p14="http://schemas.microsoft.com/office/powerpoint/2010/main" val="2991205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FAD0FBB9-F1D8-024C-B73E-33B1865ABBE2}" type="slidenum">
              <a:rPr lang="en-US" smtClean="0"/>
              <a:t>‹#›</a:t>
            </a:fld>
            <a:endParaRPr lang="en-US"/>
          </a:p>
        </p:txBody>
      </p:sp>
    </p:spTree>
    <p:extLst>
      <p:ext uri="{BB962C8B-B14F-4D97-AF65-F5344CB8AC3E}">
        <p14:creationId xmlns:p14="http://schemas.microsoft.com/office/powerpoint/2010/main" val="3685762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FAD0FBB9-F1D8-024C-B73E-33B1865ABBE2}" type="slidenum">
              <a:rPr lang="en-US" smtClean="0"/>
              <a:t>‹#›</a:t>
            </a:fld>
            <a:endParaRPr lang="en-US"/>
          </a:p>
        </p:txBody>
      </p:sp>
    </p:spTree>
    <p:extLst>
      <p:ext uri="{BB962C8B-B14F-4D97-AF65-F5344CB8AC3E}">
        <p14:creationId xmlns:p14="http://schemas.microsoft.com/office/powerpoint/2010/main" val="3720997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FAD0FBB9-F1D8-024C-B73E-33B1865ABBE2}" type="slidenum">
              <a:rPr lang="en-US" smtClean="0"/>
              <a:t>‹#›</a:t>
            </a:fld>
            <a:endParaRPr lang="en-US"/>
          </a:p>
        </p:txBody>
      </p:sp>
    </p:spTree>
    <p:extLst>
      <p:ext uri="{BB962C8B-B14F-4D97-AF65-F5344CB8AC3E}">
        <p14:creationId xmlns:p14="http://schemas.microsoft.com/office/powerpoint/2010/main" val="1230450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noChangeAspect="1"/>
          </p:cNvSpPr>
          <p:nvPr>
            <p:ph type="title"/>
          </p:nvPr>
        </p:nvSpPr>
        <p:spPr>
          <a:xfrm>
            <a:off x="457200" y="274638"/>
            <a:ext cx="8229600" cy="702824"/>
          </a:xfrm>
          <a:prstGeom prst="rect">
            <a:avLst/>
          </a:prstGeom>
        </p:spPr>
        <p:txBody>
          <a:bodyPr vert="horz" lIns="91440" tIns="45720" rIns="91440" bIns="45720" rtlCol="0" anchor="ctr" anchorCtr="1">
            <a:normAutofit/>
          </a:bodyPr>
          <a:lstStyle/>
          <a:p>
            <a:r>
              <a:rPr lang="en-US" dirty="0"/>
              <a:t>Click to edit Master title style</a:t>
            </a:r>
          </a:p>
        </p:txBody>
      </p:sp>
    </p:spTree>
    <p:extLst>
      <p:ext uri="{BB962C8B-B14F-4D97-AF65-F5344CB8AC3E}">
        <p14:creationId xmlns:p14="http://schemas.microsoft.com/office/powerpoint/2010/main" val="4148464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2">
              <a:lumMod val="60000"/>
              <a:lumOff val="40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www.ncbi.nlm.nih.gov/genbank/statistic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www.ncbi.nlm.nih.gov/genbank/statistics" TargetMode="External"/><Relationship Id="rId7" Type="http://schemas.openxmlformats.org/officeDocument/2006/relationships/customXml" Target="../ink/ink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customXml" Target="../ink/ink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blast.ncbi.nlm.nih.gov/"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ebi.ac.uk/"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www.ncbi.nlm.nih.gov/"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60400"/>
            <a:ext cx="7772400" cy="1470025"/>
          </a:xfrm>
        </p:spPr>
        <p:txBody>
          <a:bodyPr>
            <a:normAutofit fontScale="90000"/>
          </a:bodyPr>
          <a:lstStyle/>
          <a:p>
            <a:br>
              <a:rPr lang="en-US" dirty="0"/>
            </a:br>
            <a:r>
              <a:rPr lang="en-US" dirty="0"/>
              <a:t>Bioinformatics Lecture/Workshop</a:t>
            </a:r>
            <a:br>
              <a:rPr lang="en-US" dirty="0"/>
            </a:br>
            <a:br>
              <a:rPr lang="en-US" dirty="0"/>
            </a:br>
            <a:endParaRPr lang="en-US" dirty="0"/>
          </a:p>
        </p:txBody>
      </p:sp>
      <p:sp>
        <p:nvSpPr>
          <p:cNvPr id="3" name="Subtitle 2"/>
          <p:cNvSpPr>
            <a:spLocks noGrp="1"/>
          </p:cNvSpPr>
          <p:nvPr>
            <p:ph type="subTitle" idx="1"/>
          </p:nvPr>
        </p:nvSpPr>
        <p:spPr/>
        <p:txBody>
          <a:bodyPr/>
          <a:lstStyle/>
          <a:p>
            <a:pPr algn="r"/>
            <a:r>
              <a:rPr lang="en-US" dirty="0"/>
              <a:t>Dr. Mike Tristem</a:t>
            </a:r>
          </a:p>
          <a:p>
            <a:pPr algn="r"/>
            <a:r>
              <a:rPr lang="en-US" dirty="0" err="1"/>
              <a:t>m.tristem@imperial.ac.uk</a:t>
            </a:r>
            <a:endParaRPr lang="en-US" dirty="0"/>
          </a:p>
        </p:txBody>
      </p:sp>
      <p:sp>
        <p:nvSpPr>
          <p:cNvPr id="4" name="Slide Number Placeholder 3">
            <a:extLst>
              <a:ext uri="{FF2B5EF4-FFF2-40B4-BE49-F238E27FC236}">
                <a16:creationId xmlns:a16="http://schemas.microsoft.com/office/drawing/2014/main" id="{EB234B54-EF94-2444-8EA9-63AD940CE556}"/>
              </a:ext>
            </a:extLst>
          </p:cNvPr>
          <p:cNvSpPr>
            <a:spLocks noGrp="1"/>
          </p:cNvSpPr>
          <p:nvPr>
            <p:ph type="sldNum" sz="quarter" idx="12"/>
          </p:nvPr>
        </p:nvSpPr>
        <p:spPr/>
        <p:txBody>
          <a:bodyPr/>
          <a:lstStyle/>
          <a:p>
            <a:fld id="{FAD0FBB9-F1D8-024C-B73E-33B1865ABBE2}" type="slidenum">
              <a:rPr lang="en-US" smtClean="0"/>
              <a:t>1</a:t>
            </a:fld>
            <a:endParaRPr lang="en-US"/>
          </a:p>
        </p:txBody>
      </p:sp>
    </p:spTree>
    <p:extLst>
      <p:ext uri="{BB962C8B-B14F-4D97-AF65-F5344CB8AC3E}">
        <p14:creationId xmlns:p14="http://schemas.microsoft.com/office/powerpoint/2010/main" val="16472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456404" y="154920"/>
            <a:ext cx="8229600" cy="647700"/>
          </a:xfrm>
        </p:spPr>
        <p:txBody>
          <a:bodyPr>
            <a:noAutofit/>
          </a:bodyPr>
          <a:lstStyle/>
          <a:p>
            <a:pPr algn="l"/>
            <a:r>
              <a:rPr lang="en-GB" sz="4000" dirty="0"/>
              <a:t>From genes to proteins...</a:t>
            </a:r>
          </a:p>
        </p:txBody>
      </p:sp>
      <p:sp>
        <p:nvSpPr>
          <p:cNvPr id="43010" name="Text Box 3"/>
          <p:cNvSpPr txBox="1">
            <a:spLocks noChangeArrowheads="1"/>
          </p:cNvSpPr>
          <p:nvPr/>
        </p:nvSpPr>
        <p:spPr bwMode="auto">
          <a:xfrm>
            <a:off x="611185" y="278713"/>
            <a:ext cx="7920037" cy="34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2600" dirty="0">
              <a:latin typeface="+mj-lt"/>
            </a:endParaRPr>
          </a:p>
          <a:p>
            <a:r>
              <a:rPr lang="en-US" dirty="0">
                <a:latin typeface="+mj-lt"/>
              </a:rPr>
              <a:t>Central tenets:</a:t>
            </a:r>
          </a:p>
          <a:p>
            <a:endParaRPr lang="en-US" dirty="0">
              <a:latin typeface="+mj-lt"/>
            </a:endParaRPr>
          </a:p>
          <a:p>
            <a:pPr lvl="1"/>
            <a:r>
              <a:rPr lang="en-US" dirty="0">
                <a:latin typeface="+mj-lt"/>
              </a:rPr>
              <a:t>DNA sequence determines protein sequence </a:t>
            </a:r>
          </a:p>
          <a:p>
            <a:pPr lvl="1"/>
            <a:r>
              <a:rPr lang="en-US" dirty="0">
                <a:latin typeface="+mj-lt"/>
              </a:rPr>
              <a:t>Protein sequence determines protein structure </a:t>
            </a:r>
          </a:p>
          <a:p>
            <a:pPr lvl="1"/>
            <a:r>
              <a:rPr lang="en-US" dirty="0">
                <a:latin typeface="+mj-lt"/>
              </a:rPr>
              <a:t>Protein structure determines protein function </a:t>
            </a:r>
          </a:p>
          <a:p>
            <a:pPr lvl="1"/>
            <a:endParaRPr lang="en-US" sz="2600" dirty="0">
              <a:latin typeface="+mj-lt"/>
            </a:endParaRPr>
          </a:p>
          <a:p>
            <a:pPr lvl="1"/>
            <a:endParaRPr lang="en-US" dirty="0">
              <a:effectLst/>
            </a:endParaRPr>
          </a:p>
          <a:p>
            <a:endParaRPr lang="en-US" dirty="0"/>
          </a:p>
        </p:txBody>
      </p:sp>
      <p:sp>
        <p:nvSpPr>
          <p:cNvPr id="4" name="Text Box 3"/>
          <p:cNvSpPr txBox="1">
            <a:spLocks noChangeArrowheads="1"/>
          </p:cNvSpPr>
          <p:nvPr/>
        </p:nvSpPr>
        <p:spPr bwMode="auto">
          <a:xfrm>
            <a:off x="611184" y="2571516"/>
            <a:ext cx="7920037"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lvl="1"/>
            <a:r>
              <a:rPr lang="en-US" dirty="0">
                <a:latin typeface="+mj-lt"/>
              </a:rPr>
              <a:t>RNA structure as well – including: </a:t>
            </a:r>
          </a:p>
          <a:p>
            <a:pPr marL="914400" lvl="1" indent="-457200">
              <a:buFontTx/>
              <a:buChar char="-"/>
            </a:pPr>
            <a:r>
              <a:rPr lang="en-US" dirty="0">
                <a:latin typeface="+mj-lt"/>
              </a:rPr>
              <a:t>tRNAs</a:t>
            </a:r>
          </a:p>
          <a:p>
            <a:pPr marL="914400" lvl="1" indent="-457200">
              <a:buFontTx/>
              <a:buChar char="-"/>
            </a:pPr>
            <a:r>
              <a:rPr lang="en-US" dirty="0">
                <a:latin typeface="+mj-lt"/>
              </a:rPr>
              <a:t>Ribonucleoprotein particles (translation)</a:t>
            </a:r>
          </a:p>
          <a:p>
            <a:pPr marL="914400" lvl="1" indent="-457200">
              <a:buFontTx/>
              <a:buChar char="-"/>
            </a:pPr>
            <a:r>
              <a:rPr lang="en-US" dirty="0">
                <a:latin typeface="+mj-lt"/>
              </a:rPr>
              <a:t>Catalytic activities (rRNAs, ribozymes)</a:t>
            </a:r>
          </a:p>
        </p:txBody>
      </p:sp>
      <p:pic>
        <p:nvPicPr>
          <p:cNvPr id="3" name="Picture 2" descr="A diagram of a structure&#10;&#10;Description automatically generated">
            <a:extLst>
              <a:ext uri="{FF2B5EF4-FFF2-40B4-BE49-F238E27FC236}">
                <a16:creationId xmlns:a16="http://schemas.microsoft.com/office/drawing/2014/main" id="{8955E26B-50BB-8F62-0FF7-8F1176B6D5B3}"/>
              </a:ext>
            </a:extLst>
          </p:cNvPr>
          <p:cNvPicPr>
            <a:picLocks noChangeAspect="1"/>
          </p:cNvPicPr>
          <p:nvPr/>
        </p:nvPicPr>
        <p:blipFill>
          <a:blip r:embed="rId3"/>
          <a:stretch>
            <a:fillRect/>
          </a:stretch>
        </p:blipFill>
        <p:spPr>
          <a:xfrm>
            <a:off x="5775264" y="4302555"/>
            <a:ext cx="2910740" cy="169277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20A357F4-7249-9800-0B21-C49947F3E453}"/>
              </a:ext>
            </a:extLst>
          </p:cNvPr>
          <p:cNvPicPr>
            <a:picLocks noChangeAspect="1"/>
          </p:cNvPicPr>
          <p:nvPr/>
        </p:nvPicPr>
        <p:blipFill>
          <a:blip r:embed="rId4"/>
          <a:stretch>
            <a:fillRect/>
          </a:stretch>
        </p:blipFill>
        <p:spPr>
          <a:xfrm>
            <a:off x="281101" y="4121234"/>
            <a:ext cx="5393871" cy="1186281"/>
          </a:xfrm>
          <a:prstGeom prst="rect">
            <a:avLst/>
          </a:prstGeom>
        </p:spPr>
      </p:pic>
      <p:sp>
        <p:nvSpPr>
          <p:cNvPr id="8" name="TextBox 7">
            <a:extLst>
              <a:ext uri="{FF2B5EF4-FFF2-40B4-BE49-F238E27FC236}">
                <a16:creationId xmlns:a16="http://schemas.microsoft.com/office/drawing/2014/main" id="{D7D65DA5-D61C-EFC1-30E5-38184CA22A23}"/>
              </a:ext>
            </a:extLst>
          </p:cNvPr>
          <p:cNvSpPr txBox="1"/>
          <p:nvPr/>
        </p:nvSpPr>
        <p:spPr>
          <a:xfrm>
            <a:off x="281101" y="5348995"/>
            <a:ext cx="5172642" cy="646331"/>
          </a:xfrm>
          <a:prstGeom prst="rect">
            <a:avLst/>
          </a:prstGeom>
          <a:noFill/>
        </p:spPr>
        <p:txBody>
          <a:bodyPr wrap="square">
            <a:spAutoFit/>
          </a:bodyPr>
          <a:lstStyle/>
          <a:p>
            <a:r>
              <a:rPr lang="en-US" sz="1800" dirty="0">
                <a:latin typeface="+mj-lt"/>
              </a:rPr>
              <a:t>Many tools to do this and a lot more are available to anyone, from anywhere, for free online </a:t>
            </a:r>
            <a:endParaRPr lang="en-US" dirty="0"/>
          </a:p>
        </p:txBody>
      </p:sp>
    </p:spTree>
    <p:extLst>
      <p:ext uri="{BB962C8B-B14F-4D97-AF65-F5344CB8AC3E}">
        <p14:creationId xmlns:p14="http://schemas.microsoft.com/office/powerpoint/2010/main" val="21172648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360000" y="360000"/>
            <a:ext cx="8229600" cy="647700"/>
          </a:xfrm>
        </p:spPr>
        <p:txBody>
          <a:bodyPr>
            <a:noAutofit/>
          </a:bodyPr>
          <a:lstStyle/>
          <a:p>
            <a:pPr algn="l" eaLnBrk="1" hangingPunct="1"/>
            <a:r>
              <a:rPr lang="en-GB" sz="4000" dirty="0"/>
              <a:t>DNA sequence in data banks*</a:t>
            </a:r>
          </a:p>
        </p:txBody>
      </p:sp>
      <p:sp>
        <p:nvSpPr>
          <p:cNvPr id="2" name="Content Placeholder 1"/>
          <p:cNvSpPr>
            <a:spLocks noGrp="1"/>
          </p:cNvSpPr>
          <p:nvPr>
            <p:ph idx="1"/>
          </p:nvPr>
        </p:nvSpPr>
        <p:spPr>
          <a:xfrm>
            <a:off x="332268" y="5159513"/>
            <a:ext cx="8054137" cy="480430"/>
          </a:xfrm>
        </p:spPr>
        <p:txBody>
          <a:bodyPr>
            <a:noAutofit/>
          </a:bodyPr>
          <a:lstStyle/>
          <a:p>
            <a:pPr marL="0" indent="0">
              <a:buNone/>
            </a:pPr>
            <a:r>
              <a:rPr lang="en-US" sz="1800" dirty="0">
                <a:effectLst/>
              </a:rPr>
              <a:t>* </a:t>
            </a:r>
            <a:r>
              <a:rPr lang="en-US" sz="1800" dirty="0">
                <a:effectLst/>
                <a:hlinkClick r:id="rId3"/>
              </a:rPr>
              <a:t>https://www.ncbi.nlm.nih.gov/genbank/statistics</a:t>
            </a:r>
            <a:endParaRPr lang="en-US" sz="1800" dirty="0">
              <a:effectLst/>
            </a:endParaRPr>
          </a:p>
        </p:txBody>
      </p:sp>
      <p:sp>
        <p:nvSpPr>
          <p:cNvPr id="8" name="Rectangle 7"/>
          <p:cNvSpPr/>
          <p:nvPr/>
        </p:nvSpPr>
        <p:spPr>
          <a:xfrm>
            <a:off x="359999" y="4684618"/>
            <a:ext cx="8026406" cy="369332"/>
          </a:xfrm>
          <a:prstGeom prst="rect">
            <a:avLst/>
          </a:prstGeom>
        </p:spPr>
        <p:txBody>
          <a:bodyPr wrap="square">
            <a:spAutoFit/>
          </a:bodyPr>
          <a:lstStyle/>
          <a:p>
            <a:r>
              <a:rPr lang="en-US" dirty="0" err="1"/>
              <a:t>GenBank</a:t>
            </a:r>
            <a:r>
              <a:rPr lang="en-US" dirty="0"/>
              <a:t> – Genetic Sequence Database; WGS – Whole Genome Shotgun Database</a:t>
            </a:r>
            <a:endParaRPr lang="en-GB" dirty="0"/>
          </a:p>
        </p:txBody>
      </p:sp>
      <p:pic>
        <p:nvPicPr>
          <p:cNvPr id="5" name="Picture 4" descr="Chart, line chart&#10;&#10;Description automatically generated">
            <a:extLst>
              <a:ext uri="{FF2B5EF4-FFF2-40B4-BE49-F238E27FC236}">
                <a16:creationId xmlns:a16="http://schemas.microsoft.com/office/drawing/2014/main" id="{4E83BCF5-C156-0449-913C-DC7D9A633036}"/>
              </a:ext>
            </a:extLst>
          </p:cNvPr>
          <p:cNvPicPr>
            <a:picLocks noChangeAspect="1"/>
          </p:cNvPicPr>
          <p:nvPr/>
        </p:nvPicPr>
        <p:blipFill>
          <a:blip r:embed="rId4"/>
          <a:stretch>
            <a:fillRect/>
          </a:stretch>
        </p:blipFill>
        <p:spPr>
          <a:xfrm>
            <a:off x="554400" y="911618"/>
            <a:ext cx="7126279" cy="3590714"/>
          </a:xfrm>
          <a:prstGeom prst="rect">
            <a:avLst/>
          </a:prstGeom>
        </p:spPr>
      </p:pic>
      <p:sp>
        <p:nvSpPr>
          <p:cNvPr id="4" name="TextBox 3">
            <a:extLst>
              <a:ext uri="{FF2B5EF4-FFF2-40B4-BE49-F238E27FC236}">
                <a16:creationId xmlns:a16="http://schemas.microsoft.com/office/drawing/2014/main" id="{24A3C202-8F0E-A018-20CF-D33199315152}"/>
              </a:ext>
            </a:extLst>
          </p:cNvPr>
          <p:cNvSpPr txBox="1"/>
          <p:nvPr/>
        </p:nvSpPr>
        <p:spPr>
          <a:xfrm>
            <a:off x="359999" y="5623216"/>
            <a:ext cx="6051817" cy="646331"/>
          </a:xfrm>
          <a:prstGeom prst="rect">
            <a:avLst/>
          </a:prstGeom>
          <a:noFill/>
        </p:spPr>
        <p:txBody>
          <a:bodyPr wrap="square">
            <a:spAutoFit/>
          </a:bodyPr>
          <a:lstStyle/>
          <a:p>
            <a:r>
              <a:rPr lang="en-GB" dirty="0">
                <a:solidFill>
                  <a:srgbClr val="000000"/>
                </a:solidFill>
                <a:latin typeface="arial" panose="020B0604020202020204" pitchFamily="34" charset="0"/>
              </a:rPr>
              <a:t>August 2023= </a:t>
            </a:r>
            <a:r>
              <a:rPr lang="en-GB" b="0" i="0" u="none" strike="noStrike" dirty="0">
                <a:solidFill>
                  <a:srgbClr val="000000"/>
                </a:solidFill>
                <a:effectLst/>
                <a:latin typeface="arial" panose="020B0604020202020204" pitchFamily="34" charset="0"/>
              </a:rPr>
              <a:t>2112058517945 bases of DNA in </a:t>
            </a:r>
            <a:r>
              <a:rPr lang="en-GB" b="0" i="0" u="none" strike="noStrike" dirty="0" err="1">
                <a:solidFill>
                  <a:srgbClr val="000000"/>
                </a:solidFill>
                <a:effectLst/>
                <a:latin typeface="arial" panose="020B0604020202020204" pitchFamily="34" charset="0"/>
              </a:rPr>
              <a:t>genbank</a:t>
            </a:r>
            <a:r>
              <a:rPr lang="en-GB" b="0" i="0" u="none" strike="noStrike" dirty="0">
                <a:solidFill>
                  <a:srgbClr val="000000"/>
                </a:solidFill>
                <a:effectLst/>
                <a:latin typeface="arial" panose="020B0604020202020204" pitchFamily="34" charset="0"/>
              </a:rPr>
              <a:t>. More than two trillion…..</a:t>
            </a:r>
            <a:endParaRPr lang="en-US" dirty="0"/>
          </a:p>
        </p:txBody>
      </p:sp>
    </p:spTree>
    <p:extLst>
      <p:ext uri="{BB962C8B-B14F-4D97-AF65-F5344CB8AC3E}">
        <p14:creationId xmlns:p14="http://schemas.microsoft.com/office/powerpoint/2010/main" val="1478162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360000" y="360000"/>
            <a:ext cx="8229600" cy="647700"/>
          </a:xfrm>
        </p:spPr>
        <p:txBody>
          <a:bodyPr>
            <a:noAutofit/>
          </a:bodyPr>
          <a:lstStyle/>
          <a:p>
            <a:pPr algn="l" eaLnBrk="1" hangingPunct="1"/>
            <a:r>
              <a:rPr lang="en-GB" sz="4000" dirty="0"/>
              <a:t>DNA sequence in data banks*</a:t>
            </a:r>
          </a:p>
        </p:txBody>
      </p:sp>
      <p:sp>
        <p:nvSpPr>
          <p:cNvPr id="2" name="Content Placeholder 1"/>
          <p:cNvSpPr>
            <a:spLocks noGrp="1"/>
          </p:cNvSpPr>
          <p:nvPr>
            <p:ph idx="1"/>
          </p:nvPr>
        </p:nvSpPr>
        <p:spPr>
          <a:xfrm>
            <a:off x="332268" y="5159513"/>
            <a:ext cx="8054137" cy="480430"/>
          </a:xfrm>
        </p:spPr>
        <p:txBody>
          <a:bodyPr>
            <a:noAutofit/>
          </a:bodyPr>
          <a:lstStyle/>
          <a:p>
            <a:pPr marL="0" indent="0">
              <a:buNone/>
            </a:pPr>
            <a:r>
              <a:rPr lang="en-US" sz="1800" dirty="0">
                <a:effectLst/>
              </a:rPr>
              <a:t>* </a:t>
            </a:r>
            <a:r>
              <a:rPr lang="en-US" sz="1800" dirty="0">
                <a:effectLst/>
                <a:hlinkClick r:id="rId3"/>
              </a:rPr>
              <a:t>https://www.ncbi.nlm.nih.gov/genbank/statistics</a:t>
            </a:r>
            <a:endParaRPr lang="en-US" sz="1800" dirty="0">
              <a:effectLst/>
            </a:endParaRPr>
          </a:p>
        </p:txBody>
      </p:sp>
      <p:sp>
        <p:nvSpPr>
          <p:cNvPr id="8" name="Rectangle 7"/>
          <p:cNvSpPr/>
          <p:nvPr/>
        </p:nvSpPr>
        <p:spPr>
          <a:xfrm>
            <a:off x="359999" y="4684618"/>
            <a:ext cx="8026406" cy="369332"/>
          </a:xfrm>
          <a:prstGeom prst="rect">
            <a:avLst/>
          </a:prstGeom>
        </p:spPr>
        <p:txBody>
          <a:bodyPr wrap="square">
            <a:spAutoFit/>
          </a:bodyPr>
          <a:lstStyle/>
          <a:p>
            <a:r>
              <a:rPr lang="en-US" dirty="0" err="1"/>
              <a:t>GenBank</a:t>
            </a:r>
            <a:r>
              <a:rPr lang="en-US" dirty="0"/>
              <a:t> – Genetic Sequence Database; WGS – Whole Genome Shotgun Database</a:t>
            </a:r>
            <a:endParaRPr lang="en-GB" dirty="0"/>
          </a:p>
        </p:txBody>
      </p:sp>
      <p:pic>
        <p:nvPicPr>
          <p:cNvPr id="5" name="Picture 4" descr="Chart, line chart&#10;&#10;Description automatically generated">
            <a:extLst>
              <a:ext uri="{FF2B5EF4-FFF2-40B4-BE49-F238E27FC236}">
                <a16:creationId xmlns:a16="http://schemas.microsoft.com/office/drawing/2014/main" id="{4E83BCF5-C156-0449-913C-DC7D9A633036}"/>
              </a:ext>
            </a:extLst>
          </p:cNvPr>
          <p:cNvPicPr>
            <a:picLocks noChangeAspect="1"/>
          </p:cNvPicPr>
          <p:nvPr/>
        </p:nvPicPr>
        <p:blipFill>
          <a:blip r:embed="rId4"/>
          <a:stretch>
            <a:fillRect/>
          </a:stretch>
        </p:blipFill>
        <p:spPr>
          <a:xfrm>
            <a:off x="554400" y="911618"/>
            <a:ext cx="7126279" cy="3590714"/>
          </a:xfrm>
          <a:prstGeom prst="rect">
            <a:avLst/>
          </a:prstGeom>
        </p:spPr>
      </p:pic>
      <p:sp>
        <p:nvSpPr>
          <p:cNvPr id="4" name="TextBox 3">
            <a:extLst>
              <a:ext uri="{FF2B5EF4-FFF2-40B4-BE49-F238E27FC236}">
                <a16:creationId xmlns:a16="http://schemas.microsoft.com/office/drawing/2014/main" id="{24A3C202-8F0E-A018-20CF-D33199315152}"/>
              </a:ext>
            </a:extLst>
          </p:cNvPr>
          <p:cNvSpPr txBox="1"/>
          <p:nvPr/>
        </p:nvSpPr>
        <p:spPr>
          <a:xfrm>
            <a:off x="359999" y="5623216"/>
            <a:ext cx="6051817" cy="923330"/>
          </a:xfrm>
          <a:prstGeom prst="rect">
            <a:avLst/>
          </a:prstGeom>
          <a:noFill/>
        </p:spPr>
        <p:txBody>
          <a:bodyPr wrap="square">
            <a:spAutoFit/>
          </a:bodyPr>
          <a:lstStyle/>
          <a:p>
            <a:r>
              <a:rPr lang="en-GB" dirty="0">
                <a:solidFill>
                  <a:srgbClr val="000000"/>
                </a:solidFill>
                <a:latin typeface="arial" panose="020B0604020202020204" pitchFamily="34" charset="0"/>
              </a:rPr>
              <a:t>August 2023= </a:t>
            </a:r>
            <a:r>
              <a:rPr lang="en-GB" b="0" i="0" u="none" strike="noStrike" dirty="0">
                <a:solidFill>
                  <a:srgbClr val="000000"/>
                </a:solidFill>
                <a:effectLst/>
                <a:latin typeface="arial" panose="020B0604020202020204" pitchFamily="34" charset="0"/>
              </a:rPr>
              <a:t>2112058517945 bases of DNA in </a:t>
            </a:r>
            <a:r>
              <a:rPr lang="en-GB" b="0" i="0" u="none" strike="noStrike" dirty="0" err="1">
                <a:solidFill>
                  <a:srgbClr val="000000"/>
                </a:solidFill>
                <a:effectLst/>
                <a:latin typeface="arial" panose="020B0604020202020204" pitchFamily="34" charset="0"/>
              </a:rPr>
              <a:t>genbank</a:t>
            </a:r>
            <a:r>
              <a:rPr lang="en-GB" b="0" i="0" u="none" strike="noStrike" dirty="0">
                <a:solidFill>
                  <a:srgbClr val="000000"/>
                </a:solidFill>
                <a:effectLst/>
                <a:latin typeface="arial" panose="020B0604020202020204" pitchFamily="34" charset="0"/>
              </a:rPr>
              <a:t>. More than two trillion…..</a:t>
            </a:r>
          </a:p>
          <a:p>
            <a:r>
              <a:rPr lang="en-GB" dirty="0">
                <a:solidFill>
                  <a:srgbClr val="000000"/>
                </a:solidFill>
                <a:latin typeface="arial" panose="020B0604020202020204" pitchFamily="34" charset="0"/>
              </a:rPr>
              <a:t>August 2024= </a:t>
            </a:r>
            <a:r>
              <a:rPr lang="en-GB" b="0" i="0" u="none" strike="noStrike" dirty="0">
                <a:solidFill>
                  <a:srgbClr val="000000"/>
                </a:solidFill>
                <a:effectLst/>
                <a:latin typeface="arial" panose="020B0604020202020204" pitchFamily="34" charset="0"/>
              </a:rPr>
              <a:t>3.6 trillion bases</a:t>
            </a:r>
            <a:endParaRPr lang="en-GB" dirty="0">
              <a:solidFill>
                <a:srgbClr val="000000"/>
              </a:solidFill>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2F7AFE28-9D2E-8205-BEB4-F7CDE5D76C6F}"/>
                  </a:ext>
                </a:extLst>
              </p14:cNvPr>
              <p14:cNvContentPartPr/>
              <p14:nvPr/>
            </p14:nvContentPartPr>
            <p14:xfrm>
              <a:off x="611777" y="5633143"/>
              <a:ext cx="5719320" cy="518760"/>
            </p14:xfrm>
          </p:contentPart>
        </mc:Choice>
        <mc:Fallback xmlns="">
          <p:pic>
            <p:nvPicPr>
              <p:cNvPr id="9" name="Ink 8">
                <a:extLst>
                  <a:ext uri="{FF2B5EF4-FFF2-40B4-BE49-F238E27FC236}">
                    <a16:creationId xmlns:a16="http://schemas.microsoft.com/office/drawing/2014/main" id="{2F7AFE28-9D2E-8205-BEB4-F7CDE5D76C6F}"/>
                  </a:ext>
                </a:extLst>
              </p:cNvPr>
              <p:cNvPicPr/>
              <p:nvPr/>
            </p:nvPicPr>
            <p:blipFill>
              <a:blip r:embed="rId6"/>
              <a:stretch>
                <a:fillRect/>
              </a:stretch>
            </p:blipFill>
            <p:spPr>
              <a:xfrm>
                <a:off x="557777" y="5525143"/>
                <a:ext cx="5826960" cy="734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B419A5F6-E2D6-C05A-075C-6453E82094F8}"/>
                  </a:ext>
                </a:extLst>
              </p14:cNvPr>
              <p14:cNvContentPartPr/>
              <p14:nvPr/>
            </p14:nvContentPartPr>
            <p14:xfrm>
              <a:off x="483977" y="5761663"/>
              <a:ext cx="5907960" cy="384480"/>
            </p14:xfrm>
          </p:contentPart>
        </mc:Choice>
        <mc:Fallback xmlns="">
          <p:pic>
            <p:nvPicPr>
              <p:cNvPr id="10" name="Ink 9">
                <a:extLst>
                  <a:ext uri="{FF2B5EF4-FFF2-40B4-BE49-F238E27FC236}">
                    <a16:creationId xmlns:a16="http://schemas.microsoft.com/office/drawing/2014/main" id="{B419A5F6-E2D6-C05A-075C-6453E82094F8}"/>
                  </a:ext>
                </a:extLst>
              </p:cNvPr>
              <p:cNvPicPr/>
              <p:nvPr/>
            </p:nvPicPr>
            <p:blipFill>
              <a:blip r:embed="rId8"/>
              <a:stretch>
                <a:fillRect/>
              </a:stretch>
            </p:blipFill>
            <p:spPr>
              <a:xfrm>
                <a:off x="429977" y="5654023"/>
                <a:ext cx="6015600" cy="600120"/>
              </a:xfrm>
              <a:prstGeom prst="rect">
                <a:avLst/>
              </a:prstGeom>
            </p:spPr>
          </p:pic>
        </mc:Fallback>
      </mc:AlternateContent>
    </p:spTree>
    <p:extLst>
      <p:ext uri="{BB962C8B-B14F-4D97-AF65-F5344CB8AC3E}">
        <p14:creationId xmlns:p14="http://schemas.microsoft.com/office/powerpoint/2010/main" val="570580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D33A0EFA-C6B0-1246-9476-E945868E0A25}"/>
              </a:ext>
            </a:extLst>
          </p:cNvPr>
          <p:cNvPicPr>
            <a:picLocks noChangeAspect="1"/>
          </p:cNvPicPr>
          <p:nvPr/>
        </p:nvPicPr>
        <p:blipFill>
          <a:blip r:embed="rId2"/>
          <a:stretch>
            <a:fillRect/>
          </a:stretch>
        </p:blipFill>
        <p:spPr>
          <a:xfrm>
            <a:off x="2684417" y="3613666"/>
            <a:ext cx="5178859" cy="2917763"/>
          </a:xfrm>
          <a:prstGeom prst="rect">
            <a:avLst/>
          </a:prstGeom>
        </p:spPr>
      </p:pic>
      <p:pic>
        <p:nvPicPr>
          <p:cNvPr id="7" name="Picture 6" descr="Chart, line chart&#10;&#10;Description automatically generated">
            <a:extLst>
              <a:ext uri="{FF2B5EF4-FFF2-40B4-BE49-F238E27FC236}">
                <a16:creationId xmlns:a16="http://schemas.microsoft.com/office/drawing/2014/main" id="{3244F643-21CE-A043-A03B-54DA71B9CE98}"/>
              </a:ext>
            </a:extLst>
          </p:cNvPr>
          <p:cNvPicPr>
            <a:picLocks noChangeAspect="1"/>
          </p:cNvPicPr>
          <p:nvPr/>
        </p:nvPicPr>
        <p:blipFill>
          <a:blip r:embed="rId3"/>
          <a:stretch>
            <a:fillRect/>
          </a:stretch>
        </p:blipFill>
        <p:spPr>
          <a:xfrm>
            <a:off x="170350" y="107277"/>
            <a:ext cx="5643155" cy="3144149"/>
          </a:xfrm>
          <a:prstGeom prst="rect">
            <a:avLst/>
          </a:prstGeom>
        </p:spPr>
      </p:pic>
      <p:sp>
        <p:nvSpPr>
          <p:cNvPr id="9" name="TextBox 8">
            <a:extLst>
              <a:ext uri="{FF2B5EF4-FFF2-40B4-BE49-F238E27FC236}">
                <a16:creationId xmlns:a16="http://schemas.microsoft.com/office/drawing/2014/main" id="{CF2FF008-E775-3345-BB6E-DD8E9106457D}"/>
              </a:ext>
            </a:extLst>
          </p:cNvPr>
          <p:cNvSpPr txBox="1"/>
          <p:nvPr/>
        </p:nvSpPr>
        <p:spPr>
          <a:xfrm>
            <a:off x="5949864" y="501134"/>
            <a:ext cx="2906220" cy="1323439"/>
          </a:xfrm>
          <a:prstGeom prst="rect">
            <a:avLst/>
          </a:prstGeom>
          <a:noFill/>
        </p:spPr>
        <p:txBody>
          <a:bodyPr wrap="square">
            <a:spAutoFit/>
          </a:bodyPr>
          <a:lstStyle/>
          <a:p>
            <a:r>
              <a:rPr lang="en-GB" sz="4000" u="sng" dirty="0">
                <a:solidFill>
                  <a:schemeClr val="tx2">
                    <a:lumMod val="60000"/>
                    <a:lumOff val="40000"/>
                  </a:schemeClr>
                </a:solidFill>
              </a:rPr>
              <a:t>Cost</a:t>
            </a:r>
            <a:r>
              <a:rPr lang="en-GB" sz="4000" dirty="0">
                <a:solidFill>
                  <a:schemeClr val="tx2">
                    <a:lumMod val="60000"/>
                    <a:lumOff val="40000"/>
                  </a:schemeClr>
                </a:solidFill>
              </a:rPr>
              <a:t> of DNA sequencing</a:t>
            </a:r>
            <a:endParaRPr lang="en-US" sz="4000" dirty="0">
              <a:solidFill>
                <a:schemeClr val="tx2">
                  <a:lumMod val="60000"/>
                  <a:lumOff val="40000"/>
                </a:schemeClr>
              </a:solidFill>
            </a:endParaRPr>
          </a:p>
        </p:txBody>
      </p:sp>
      <p:sp>
        <p:nvSpPr>
          <p:cNvPr id="4" name="TextBox 3">
            <a:extLst>
              <a:ext uri="{FF2B5EF4-FFF2-40B4-BE49-F238E27FC236}">
                <a16:creationId xmlns:a16="http://schemas.microsoft.com/office/drawing/2014/main" id="{CAD87FCF-808C-1172-24F2-20FEB9F10A0D}"/>
              </a:ext>
            </a:extLst>
          </p:cNvPr>
          <p:cNvSpPr txBox="1"/>
          <p:nvPr/>
        </p:nvSpPr>
        <p:spPr>
          <a:xfrm>
            <a:off x="2286000" y="3244334"/>
            <a:ext cx="4572000" cy="369332"/>
          </a:xfrm>
          <a:prstGeom prst="rect">
            <a:avLst/>
          </a:prstGeom>
          <a:noFill/>
        </p:spPr>
        <p:txBody>
          <a:bodyPr wrap="square">
            <a:spAutoFit/>
          </a:bodyPr>
          <a:lstStyle/>
          <a:p>
            <a:r>
              <a:rPr lang="en-GB" dirty="0">
                <a:solidFill>
                  <a:srgbClr val="000000"/>
                </a:solidFill>
                <a:latin typeface="arial" panose="020B0604020202020204" pitchFamily="34" charset="0"/>
              </a:rPr>
              <a:t>August 2024= </a:t>
            </a:r>
            <a:r>
              <a:rPr lang="en-GB" b="0" i="0" u="none" strike="noStrike" dirty="0">
                <a:solidFill>
                  <a:srgbClr val="000000"/>
                </a:solidFill>
                <a:effectLst/>
                <a:latin typeface="arial" panose="020B0604020202020204" pitchFamily="34" charset="0"/>
              </a:rPr>
              <a:t>3.6 trillion bases </a:t>
            </a:r>
            <a:endParaRPr lang="en-US" dirty="0"/>
          </a:p>
        </p:txBody>
      </p:sp>
    </p:spTree>
    <p:extLst>
      <p:ext uri="{BB962C8B-B14F-4D97-AF65-F5344CB8AC3E}">
        <p14:creationId xmlns:p14="http://schemas.microsoft.com/office/powerpoint/2010/main" val="1157910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67C3-206A-C639-08C6-D351574F7E09}"/>
              </a:ext>
            </a:extLst>
          </p:cNvPr>
          <p:cNvSpPr>
            <a:spLocks noGrp="1"/>
          </p:cNvSpPr>
          <p:nvPr>
            <p:ph type="title"/>
          </p:nvPr>
        </p:nvSpPr>
        <p:spPr/>
        <p:txBody>
          <a:bodyPr>
            <a:normAutofit fontScale="90000"/>
          </a:bodyPr>
          <a:lstStyle/>
          <a:p>
            <a:r>
              <a:rPr lang="en-US" dirty="0"/>
              <a:t>Genomes</a:t>
            </a:r>
          </a:p>
        </p:txBody>
      </p:sp>
      <p:pic>
        <p:nvPicPr>
          <p:cNvPr id="5" name="Picture 4" descr="A screenshot of a data analysis&#10;&#10;Description automatically generated">
            <a:extLst>
              <a:ext uri="{FF2B5EF4-FFF2-40B4-BE49-F238E27FC236}">
                <a16:creationId xmlns:a16="http://schemas.microsoft.com/office/drawing/2014/main" id="{D5FBEAB9-6BC1-E622-591B-37D16288C4CE}"/>
              </a:ext>
            </a:extLst>
          </p:cNvPr>
          <p:cNvPicPr>
            <a:picLocks noChangeAspect="1"/>
          </p:cNvPicPr>
          <p:nvPr/>
        </p:nvPicPr>
        <p:blipFill>
          <a:blip r:embed="rId3"/>
          <a:stretch>
            <a:fillRect/>
          </a:stretch>
        </p:blipFill>
        <p:spPr>
          <a:xfrm>
            <a:off x="801304" y="1178658"/>
            <a:ext cx="6850406" cy="306391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669D40B0-5A3A-6369-397D-5CAEB75309F5}"/>
              </a:ext>
            </a:extLst>
          </p:cNvPr>
          <p:cNvPicPr>
            <a:picLocks noChangeAspect="1"/>
          </p:cNvPicPr>
          <p:nvPr/>
        </p:nvPicPr>
        <p:blipFill>
          <a:blip r:embed="rId4"/>
          <a:stretch>
            <a:fillRect/>
          </a:stretch>
        </p:blipFill>
        <p:spPr>
          <a:xfrm>
            <a:off x="1028698" y="4264348"/>
            <a:ext cx="6395619" cy="2152371"/>
          </a:xfrm>
          <a:prstGeom prst="rect">
            <a:avLst/>
          </a:prstGeom>
        </p:spPr>
      </p:pic>
    </p:spTree>
    <p:extLst>
      <p:ext uri="{BB962C8B-B14F-4D97-AF65-F5344CB8AC3E}">
        <p14:creationId xmlns:p14="http://schemas.microsoft.com/office/powerpoint/2010/main" val="1943604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9C96AA7E-DDB9-BF39-C143-445E64C29074}"/>
              </a:ext>
            </a:extLst>
          </p:cNvPr>
          <p:cNvPicPr>
            <a:picLocks noChangeAspect="1"/>
          </p:cNvPicPr>
          <p:nvPr/>
        </p:nvPicPr>
        <p:blipFill>
          <a:blip r:embed="rId2"/>
          <a:stretch>
            <a:fillRect/>
          </a:stretch>
        </p:blipFill>
        <p:spPr>
          <a:xfrm>
            <a:off x="685800" y="625798"/>
            <a:ext cx="7772400" cy="4680961"/>
          </a:xfrm>
          <a:prstGeom prst="rect">
            <a:avLst/>
          </a:prstGeom>
        </p:spPr>
      </p:pic>
      <p:sp>
        <p:nvSpPr>
          <p:cNvPr id="7" name="TextBox 6">
            <a:extLst>
              <a:ext uri="{FF2B5EF4-FFF2-40B4-BE49-F238E27FC236}">
                <a16:creationId xmlns:a16="http://schemas.microsoft.com/office/drawing/2014/main" id="{6BAD1D7A-3601-9129-D912-17725981AAD3}"/>
              </a:ext>
            </a:extLst>
          </p:cNvPr>
          <p:cNvSpPr txBox="1"/>
          <p:nvPr/>
        </p:nvSpPr>
        <p:spPr>
          <a:xfrm>
            <a:off x="685800" y="5589969"/>
            <a:ext cx="4572000" cy="369332"/>
          </a:xfrm>
          <a:prstGeom prst="rect">
            <a:avLst/>
          </a:prstGeom>
          <a:noFill/>
        </p:spPr>
        <p:txBody>
          <a:bodyPr wrap="square">
            <a:spAutoFit/>
          </a:bodyPr>
          <a:lstStyle/>
          <a:p>
            <a:r>
              <a:rPr lang="en-US" dirty="0"/>
              <a:t>Use the filters to find your genome of choice….</a:t>
            </a:r>
          </a:p>
        </p:txBody>
      </p:sp>
    </p:spTree>
    <p:extLst>
      <p:ext uri="{BB962C8B-B14F-4D97-AF65-F5344CB8AC3E}">
        <p14:creationId xmlns:p14="http://schemas.microsoft.com/office/powerpoint/2010/main" val="3166355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0ED3A42B-D508-7765-6D9D-793AB9AB423E}"/>
              </a:ext>
            </a:extLst>
          </p:cNvPr>
          <p:cNvPicPr>
            <a:picLocks noChangeAspect="1"/>
          </p:cNvPicPr>
          <p:nvPr/>
        </p:nvPicPr>
        <p:blipFill>
          <a:blip r:embed="rId2"/>
          <a:stretch>
            <a:fillRect/>
          </a:stretch>
        </p:blipFill>
        <p:spPr>
          <a:xfrm>
            <a:off x="457200" y="414756"/>
            <a:ext cx="7772400" cy="4448354"/>
          </a:xfrm>
          <a:prstGeom prst="rect">
            <a:avLst/>
          </a:prstGeom>
        </p:spPr>
      </p:pic>
      <p:sp>
        <p:nvSpPr>
          <p:cNvPr id="9" name="TextBox 8">
            <a:extLst>
              <a:ext uri="{FF2B5EF4-FFF2-40B4-BE49-F238E27FC236}">
                <a16:creationId xmlns:a16="http://schemas.microsoft.com/office/drawing/2014/main" id="{AE00633C-B260-2C3D-4D2C-F3DA33656DBD}"/>
              </a:ext>
            </a:extLst>
          </p:cNvPr>
          <p:cNvSpPr txBox="1"/>
          <p:nvPr/>
        </p:nvSpPr>
        <p:spPr>
          <a:xfrm>
            <a:off x="715617" y="5281856"/>
            <a:ext cx="6798365" cy="923330"/>
          </a:xfrm>
          <a:prstGeom prst="rect">
            <a:avLst/>
          </a:prstGeom>
          <a:noFill/>
        </p:spPr>
        <p:txBody>
          <a:bodyPr wrap="square">
            <a:spAutoFit/>
          </a:bodyPr>
          <a:lstStyle/>
          <a:p>
            <a:r>
              <a:rPr lang="en-US" sz="1800" dirty="0"/>
              <a:t>I will be covering viral emergen</a:t>
            </a:r>
            <a:r>
              <a:rPr lang="en-US" dirty="0"/>
              <a:t>ce and morbilliviruses in a later lecture. More morbilliviruses can also be found via other searches-such as BLAST (below) </a:t>
            </a:r>
          </a:p>
        </p:txBody>
      </p:sp>
    </p:spTree>
    <p:extLst>
      <p:ext uri="{BB962C8B-B14F-4D97-AF65-F5344CB8AC3E}">
        <p14:creationId xmlns:p14="http://schemas.microsoft.com/office/powerpoint/2010/main" val="786221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12F82-05AE-7200-581C-8039211C26C9}"/>
              </a:ext>
            </a:extLst>
          </p:cNvPr>
          <p:cNvSpPr>
            <a:spLocks noGrp="1"/>
          </p:cNvSpPr>
          <p:nvPr>
            <p:ph type="title"/>
          </p:nvPr>
        </p:nvSpPr>
        <p:spPr>
          <a:xfrm>
            <a:off x="457200" y="1122936"/>
            <a:ext cx="8229600" cy="702824"/>
          </a:xfrm>
        </p:spPr>
        <p:txBody>
          <a:bodyPr>
            <a:normAutofit fontScale="90000"/>
          </a:bodyPr>
          <a:lstStyle/>
          <a:p>
            <a:r>
              <a:rPr lang="en-US" dirty="0"/>
              <a:t>Some basic bioinformatics knowledge and techniques follow for the rest of the workshop</a:t>
            </a:r>
          </a:p>
        </p:txBody>
      </p:sp>
    </p:spTree>
    <p:extLst>
      <p:ext uri="{BB962C8B-B14F-4D97-AF65-F5344CB8AC3E}">
        <p14:creationId xmlns:p14="http://schemas.microsoft.com/office/powerpoint/2010/main" val="3576568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07024-6CDC-D2CD-365E-83FC903CDCB7}"/>
              </a:ext>
            </a:extLst>
          </p:cNvPr>
          <p:cNvSpPr>
            <a:spLocks noGrp="1"/>
          </p:cNvSpPr>
          <p:nvPr>
            <p:ph type="title"/>
          </p:nvPr>
        </p:nvSpPr>
        <p:spPr/>
        <p:txBody>
          <a:bodyPr>
            <a:normAutofit fontScale="90000"/>
          </a:bodyPr>
          <a:lstStyle/>
          <a:p>
            <a:r>
              <a:rPr lang="en-US" dirty="0"/>
              <a:t>Viewing DNA sequences</a:t>
            </a:r>
          </a:p>
        </p:txBody>
      </p:sp>
      <p:sp>
        <p:nvSpPr>
          <p:cNvPr id="3" name="Content Placeholder 2">
            <a:extLst>
              <a:ext uri="{FF2B5EF4-FFF2-40B4-BE49-F238E27FC236}">
                <a16:creationId xmlns:a16="http://schemas.microsoft.com/office/drawing/2014/main" id="{F2CF7C6D-3CE5-3FF7-6117-F0283451B8A6}"/>
              </a:ext>
            </a:extLst>
          </p:cNvPr>
          <p:cNvSpPr>
            <a:spLocks noGrp="1"/>
          </p:cNvSpPr>
          <p:nvPr>
            <p:ph idx="1"/>
          </p:nvPr>
        </p:nvSpPr>
        <p:spPr>
          <a:xfrm>
            <a:off x="4191918" y="2131477"/>
            <a:ext cx="4577510" cy="806001"/>
          </a:xfrm>
        </p:spPr>
        <p:txBody>
          <a:bodyPr/>
          <a:lstStyle/>
          <a:p>
            <a:r>
              <a:rPr lang="en-US" dirty="0"/>
              <a:t>There are more letters than just GATC…</a:t>
            </a:r>
          </a:p>
        </p:txBody>
      </p:sp>
      <p:pic>
        <p:nvPicPr>
          <p:cNvPr id="5" name="Picture 4" descr="Table&#10;&#10;Description automatically generated">
            <a:extLst>
              <a:ext uri="{FF2B5EF4-FFF2-40B4-BE49-F238E27FC236}">
                <a16:creationId xmlns:a16="http://schemas.microsoft.com/office/drawing/2014/main" id="{3C2760EE-01C2-4380-550E-65EA0A666D34}"/>
              </a:ext>
            </a:extLst>
          </p:cNvPr>
          <p:cNvPicPr>
            <a:picLocks noChangeAspect="1"/>
          </p:cNvPicPr>
          <p:nvPr/>
        </p:nvPicPr>
        <p:blipFill>
          <a:blip r:embed="rId3"/>
          <a:stretch>
            <a:fillRect/>
          </a:stretch>
        </p:blipFill>
        <p:spPr>
          <a:xfrm>
            <a:off x="589403" y="1402527"/>
            <a:ext cx="4016564" cy="5335071"/>
          </a:xfrm>
          <a:prstGeom prst="rect">
            <a:avLst/>
          </a:prstGeom>
        </p:spPr>
      </p:pic>
    </p:spTree>
    <p:extLst>
      <p:ext uri="{BB962C8B-B14F-4D97-AF65-F5344CB8AC3E}">
        <p14:creationId xmlns:p14="http://schemas.microsoft.com/office/powerpoint/2010/main" val="1724187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D1121-3F2F-C982-4AC1-7162CA5B5895}"/>
              </a:ext>
            </a:extLst>
          </p:cNvPr>
          <p:cNvSpPr>
            <a:spLocks noGrp="1"/>
          </p:cNvSpPr>
          <p:nvPr>
            <p:ph type="title"/>
          </p:nvPr>
        </p:nvSpPr>
        <p:spPr/>
        <p:txBody>
          <a:bodyPr>
            <a:normAutofit fontScale="90000"/>
          </a:bodyPr>
          <a:lstStyle/>
          <a:p>
            <a:r>
              <a:rPr lang="en-US" dirty="0"/>
              <a:t>Viewing protein sequences</a:t>
            </a:r>
          </a:p>
        </p:txBody>
      </p:sp>
      <p:sp>
        <p:nvSpPr>
          <p:cNvPr id="3" name="Content Placeholder 2">
            <a:extLst>
              <a:ext uri="{FF2B5EF4-FFF2-40B4-BE49-F238E27FC236}">
                <a16:creationId xmlns:a16="http://schemas.microsoft.com/office/drawing/2014/main" id="{F4E9500C-18CB-CD69-D788-FD03FD0AADF1}"/>
              </a:ext>
            </a:extLst>
          </p:cNvPr>
          <p:cNvSpPr>
            <a:spLocks noGrp="1"/>
          </p:cNvSpPr>
          <p:nvPr>
            <p:ph idx="1"/>
          </p:nvPr>
        </p:nvSpPr>
        <p:spPr>
          <a:xfrm>
            <a:off x="809740" y="1024285"/>
            <a:ext cx="7210539" cy="702825"/>
          </a:xfrm>
        </p:spPr>
        <p:txBody>
          <a:bodyPr/>
          <a:lstStyle/>
          <a:p>
            <a:pPr marL="0" indent="0">
              <a:buNone/>
            </a:pPr>
            <a:r>
              <a:rPr lang="en-US" dirty="0"/>
              <a:t>Bioinformatics uses a one letter code for amino acids, not a three-letter code</a:t>
            </a:r>
          </a:p>
        </p:txBody>
      </p:sp>
      <p:pic>
        <p:nvPicPr>
          <p:cNvPr id="5" name="Picture 4" descr="Table&#10;&#10;Description automatically generated">
            <a:extLst>
              <a:ext uri="{FF2B5EF4-FFF2-40B4-BE49-F238E27FC236}">
                <a16:creationId xmlns:a16="http://schemas.microsoft.com/office/drawing/2014/main" id="{1A81EFF4-456B-333D-026F-89AFEA297627}"/>
              </a:ext>
            </a:extLst>
          </p:cNvPr>
          <p:cNvPicPr>
            <a:picLocks noChangeAspect="1"/>
          </p:cNvPicPr>
          <p:nvPr/>
        </p:nvPicPr>
        <p:blipFill>
          <a:blip r:embed="rId3"/>
          <a:stretch>
            <a:fillRect/>
          </a:stretch>
        </p:blipFill>
        <p:spPr>
          <a:xfrm>
            <a:off x="0" y="2191610"/>
            <a:ext cx="5043362" cy="4176139"/>
          </a:xfrm>
          <a:prstGeom prst="rect">
            <a:avLst/>
          </a:prstGeom>
        </p:spPr>
      </p:pic>
      <p:sp>
        <p:nvSpPr>
          <p:cNvPr id="7" name="TextBox 6">
            <a:extLst>
              <a:ext uri="{FF2B5EF4-FFF2-40B4-BE49-F238E27FC236}">
                <a16:creationId xmlns:a16="http://schemas.microsoft.com/office/drawing/2014/main" id="{3D094201-A9C4-65AD-AF0A-2188B33D325E}"/>
              </a:ext>
            </a:extLst>
          </p:cNvPr>
          <p:cNvSpPr txBox="1"/>
          <p:nvPr/>
        </p:nvSpPr>
        <p:spPr>
          <a:xfrm>
            <a:off x="1283465" y="6246318"/>
            <a:ext cx="2010578" cy="461665"/>
          </a:xfrm>
          <a:prstGeom prst="rect">
            <a:avLst/>
          </a:prstGeom>
          <a:noFill/>
        </p:spPr>
        <p:txBody>
          <a:bodyPr wrap="square">
            <a:spAutoFit/>
          </a:bodyPr>
          <a:lstStyle/>
          <a:p>
            <a:r>
              <a:rPr lang="en-US" sz="2400" dirty="0"/>
              <a:t>Standard code</a:t>
            </a:r>
          </a:p>
        </p:txBody>
      </p:sp>
      <p:pic>
        <p:nvPicPr>
          <p:cNvPr id="9" name="Picture 8" descr="Table&#10;&#10;Description automatically generated">
            <a:extLst>
              <a:ext uri="{FF2B5EF4-FFF2-40B4-BE49-F238E27FC236}">
                <a16:creationId xmlns:a16="http://schemas.microsoft.com/office/drawing/2014/main" id="{508744D2-CC73-0E2F-1528-1737FDC950F8}"/>
              </a:ext>
            </a:extLst>
          </p:cNvPr>
          <p:cNvPicPr>
            <a:picLocks noChangeAspect="1"/>
          </p:cNvPicPr>
          <p:nvPr/>
        </p:nvPicPr>
        <p:blipFill>
          <a:blip r:embed="rId4"/>
          <a:stretch>
            <a:fillRect/>
          </a:stretch>
        </p:blipFill>
        <p:spPr>
          <a:xfrm>
            <a:off x="4909637" y="2242716"/>
            <a:ext cx="3747664" cy="4003602"/>
          </a:xfrm>
          <a:prstGeom prst="rect">
            <a:avLst/>
          </a:prstGeom>
        </p:spPr>
      </p:pic>
      <p:sp>
        <p:nvSpPr>
          <p:cNvPr id="10" name="TextBox 9">
            <a:extLst>
              <a:ext uri="{FF2B5EF4-FFF2-40B4-BE49-F238E27FC236}">
                <a16:creationId xmlns:a16="http://schemas.microsoft.com/office/drawing/2014/main" id="{6D645EE4-E2EF-589B-6CEA-517BB0946DBE}"/>
              </a:ext>
            </a:extLst>
          </p:cNvPr>
          <p:cNvSpPr txBox="1"/>
          <p:nvPr/>
        </p:nvSpPr>
        <p:spPr>
          <a:xfrm>
            <a:off x="5562854" y="6246317"/>
            <a:ext cx="2192203" cy="461665"/>
          </a:xfrm>
          <a:prstGeom prst="rect">
            <a:avLst/>
          </a:prstGeom>
          <a:noFill/>
        </p:spPr>
        <p:txBody>
          <a:bodyPr wrap="none" rtlCol="0">
            <a:spAutoFit/>
          </a:bodyPr>
          <a:lstStyle/>
          <a:p>
            <a:r>
              <a:rPr lang="en-US" sz="2400" dirty="0"/>
              <a:t>A stop codon=*</a:t>
            </a:r>
          </a:p>
        </p:txBody>
      </p:sp>
    </p:spTree>
    <p:extLst>
      <p:ext uri="{BB962C8B-B14F-4D97-AF65-F5344CB8AC3E}">
        <p14:creationId xmlns:p14="http://schemas.microsoft.com/office/powerpoint/2010/main" val="2309734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ctrTitle"/>
          </p:nvPr>
        </p:nvSpPr>
        <p:spPr>
          <a:xfrm>
            <a:off x="683609" y="96920"/>
            <a:ext cx="7772400" cy="647700"/>
          </a:xfrm>
        </p:spPr>
        <p:txBody>
          <a:bodyPr vert="horz" lIns="91440" tIns="45720" rIns="91440" bIns="45720" rtlCol="0" anchor="ctr" anchorCtr="1">
            <a:noAutofit/>
          </a:bodyPr>
          <a:lstStyle/>
          <a:p>
            <a:pPr algn="l"/>
            <a:r>
              <a:rPr lang="en-GB" sz="4000" dirty="0"/>
              <a:t>What is Bioinformatics?</a:t>
            </a:r>
          </a:p>
        </p:txBody>
      </p:sp>
      <p:sp>
        <p:nvSpPr>
          <p:cNvPr id="26626" name="Text Box 4"/>
          <p:cNvSpPr txBox="1">
            <a:spLocks noChangeArrowheads="1"/>
          </p:cNvSpPr>
          <p:nvPr/>
        </p:nvSpPr>
        <p:spPr bwMode="auto">
          <a:xfrm>
            <a:off x="684213" y="816076"/>
            <a:ext cx="7991475" cy="16927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GB" sz="2600" dirty="0">
                <a:latin typeface="+mj-lt"/>
              </a:rPr>
              <a:t>The field of bioinformatics is very broad, covering many tasks relevant to the manipulation and analysis of </a:t>
            </a:r>
            <a:r>
              <a:rPr lang="en-GB" sz="2600" b="1" dirty="0">
                <a:latin typeface="+mj-lt"/>
              </a:rPr>
              <a:t>all kinds of biological data</a:t>
            </a:r>
            <a:r>
              <a:rPr lang="en-GB" sz="2600" dirty="0">
                <a:latin typeface="+mj-lt"/>
              </a:rPr>
              <a:t>. You can do an </a:t>
            </a:r>
            <a:r>
              <a:rPr lang="en-GB" sz="2600" u="sng" dirty="0">
                <a:latin typeface="+mj-lt"/>
              </a:rPr>
              <a:t>entire </a:t>
            </a:r>
            <a:r>
              <a:rPr lang="en-GB" sz="2600" u="sng" dirty="0" err="1">
                <a:latin typeface="+mj-lt"/>
              </a:rPr>
              <a:t>M.Sc</a:t>
            </a:r>
            <a:r>
              <a:rPr lang="en-GB" sz="2600" u="sng" dirty="0">
                <a:latin typeface="+mj-lt"/>
              </a:rPr>
              <a:t> </a:t>
            </a:r>
            <a:r>
              <a:rPr lang="en-GB" sz="2600" dirty="0">
                <a:latin typeface="+mj-lt"/>
              </a:rPr>
              <a:t>on this subject….</a:t>
            </a:r>
          </a:p>
        </p:txBody>
      </p:sp>
      <p:sp>
        <p:nvSpPr>
          <p:cNvPr id="26632" name="Text Box 21"/>
          <p:cNvSpPr txBox="1">
            <a:spLocks noChangeArrowheads="1"/>
          </p:cNvSpPr>
          <p:nvPr/>
        </p:nvSpPr>
        <p:spPr bwMode="auto">
          <a:xfrm>
            <a:off x="3086561" y="2624051"/>
            <a:ext cx="2303463"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GB" sz="1800" dirty="0">
                <a:latin typeface="+mj-lt"/>
              </a:rPr>
              <a:t>Sequence analysis/annotation</a:t>
            </a:r>
          </a:p>
        </p:txBody>
      </p:sp>
      <p:sp>
        <p:nvSpPr>
          <p:cNvPr id="26633" name="Text Box 22"/>
          <p:cNvSpPr txBox="1">
            <a:spLocks noChangeArrowheads="1"/>
          </p:cNvSpPr>
          <p:nvPr/>
        </p:nvSpPr>
        <p:spPr bwMode="auto">
          <a:xfrm>
            <a:off x="5718910" y="2624051"/>
            <a:ext cx="2232025"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GB" sz="1800" dirty="0">
                <a:latin typeface="+mj-lt"/>
              </a:rPr>
              <a:t>Protein structure prediction</a:t>
            </a:r>
          </a:p>
        </p:txBody>
      </p:sp>
      <p:sp>
        <p:nvSpPr>
          <p:cNvPr id="26634" name="Text Box 23"/>
          <p:cNvSpPr txBox="1">
            <a:spLocks noChangeArrowheads="1"/>
          </p:cNvSpPr>
          <p:nvPr/>
        </p:nvSpPr>
        <p:spPr bwMode="auto">
          <a:xfrm>
            <a:off x="6515101" y="3485853"/>
            <a:ext cx="2160587"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GB" sz="1800" dirty="0">
                <a:latin typeface="+mj-lt"/>
              </a:rPr>
              <a:t>Metabolic pathway modelling</a:t>
            </a:r>
          </a:p>
        </p:txBody>
      </p:sp>
      <p:sp>
        <p:nvSpPr>
          <p:cNvPr id="26635" name="Text Box 24"/>
          <p:cNvSpPr txBox="1">
            <a:spLocks noChangeArrowheads="1"/>
          </p:cNvSpPr>
          <p:nvPr/>
        </p:nvSpPr>
        <p:spPr bwMode="auto">
          <a:xfrm>
            <a:off x="451513" y="3736253"/>
            <a:ext cx="1800225"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GB" sz="1800" dirty="0">
                <a:latin typeface="+mj-lt"/>
              </a:rPr>
              <a:t>Epidemiology</a:t>
            </a:r>
          </a:p>
        </p:txBody>
      </p:sp>
      <p:sp>
        <p:nvSpPr>
          <p:cNvPr id="26636" name="Text Box 25"/>
          <p:cNvSpPr txBox="1">
            <a:spLocks noChangeArrowheads="1"/>
          </p:cNvSpPr>
          <p:nvPr/>
        </p:nvSpPr>
        <p:spPr bwMode="auto">
          <a:xfrm>
            <a:off x="958128" y="2799497"/>
            <a:ext cx="17272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GB" sz="1800" dirty="0">
                <a:latin typeface="+mj-lt"/>
              </a:rPr>
              <a:t>Gene prediction</a:t>
            </a:r>
          </a:p>
        </p:txBody>
      </p:sp>
      <p:sp>
        <p:nvSpPr>
          <p:cNvPr id="26637" name="Text Box 26"/>
          <p:cNvSpPr txBox="1">
            <a:spLocks noChangeArrowheads="1"/>
          </p:cNvSpPr>
          <p:nvPr/>
        </p:nvSpPr>
        <p:spPr bwMode="auto">
          <a:xfrm>
            <a:off x="2732027" y="3736253"/>
            <a:ext cx="2087563"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GB" sz="1800" dirty="0">
                <a:latin typeface="+mj-lt"/>
              </a:rPr>
              <a:t>Microarray data analysis</a:t>
            </a:r>
          </a:p>
        </p:txBody>
      </p:sp>
      <p:sp>
        <p:nvSpPr>
          <p:cNvPr id="26" name="Text Box 26"/>
          <p:cNvSpPr txBox="1">
            <a:spLocks noChangeArrowheads="1"/>
          </p:cNvSpPr>
          <p:nvPr/>
        </p:nvSpPr>
        <p:spPr bwMode="auto">
          <a:xfrm>
            <a:off x="5863372" y="5398663"/>
            <a:ext cx="20875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GB" sz="1800" dirty="0" err="1">
                <a:latin typeface="+mj-lt"/>
              </a:rPr>
              <a:t>Phylogenetics</a:t>
            </a:r>
            <a:endParaRPr lang="en-GB" sz="1800" dirty="0">
              <a:latin typeface="+mj-lt"/>
            </a:endParaRPr>
          </a:p>
        </p:txBody>
      </p:sp>
      <p:sp>
        <p:nvSpPr>
          <p:cNvPr id="27" name="Text Box 26"/>
          <p:cNvSpPr txBox="1">
            <a:spLocks noChangeArrowheads="1"/>
          </p:cNvSpPr>
          <p:nvPr/>
        </p:nvSpPr>
        <p:spPr bwMode="auto">
          <a:xfrm>
            <a:off x="958128" y="5213997"/>
            <a:ext cx="20875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GB" sz="1800" dirty="0">
                <a:latin typeface="+mj-lt"/>
              </a:rPr>
              <a:t>Text mining</a:t>
            </a:r>
          </a:p>
        </p:txBody>
      </p:sp>
      <p:sp>
        <p:nvSpPr>
          <p:cNvPr id="28" name="Text Box 26"/>
          <p:cNvSpPr txBox="1">
            <a:spLocks noChangeArrowheads="1"/>
          </p:cNvSpPr>
          <p:nvPr/>
        </p:nvSpPr>
        <p:spPr bwMode="auto">
          <a:xfrm>
            <a:off x="6515101" y="4444032"/>
            <a:ext cx="2087563"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GB" sz="1800" dirty="0">
                <a:latin typeface="+mj-lt"/>
              </a:rPr>
              <a:t>Protein interaction prediction</a:t>
            </a:r>
          </a:p>
        </p:txBody>
      </p:sp>
      <p:sp>
        <p:nvSpPr>
          <p:cNvPr id="29" name="Text Box 26"/>
          <p:cNvSpPr txBox="1">
            <a:spLocks noChangeArrowheads="1"/>
          </p:cNvSpPr>
          <p:nvPr/>
        </p:nvSpPr>
        <p:spPr bwMode="auto">
          <a:xfrm>
            <a:off x="451513" y="4444032"/>
            <a:ext cx="20875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GB" sz="1800" dirty="0" err="1">
                <a:latin typeface="+mj-lt"/>
              </a:rPr>
              <a:t>RNAseq</a:t>
            </a:r>
            <a:r>
              <a:rPr lang="en-GB" sz="1800" dirty="0">
                <a:latin typeface="+mj-lt"/>
              </a:rPr>
              <a:t> analysis</a:t>
            </a:r>
          </a:p>
        </p:txBody>
      </p:sp>
      <p:sp>
        <p:nvSpPr>
          <p:cNvPr id="30" name="Text Box 26"/>
          <p:cNvSpPr txBox="1">
            <a:spLocks noChangeArrowheads="1"/>
          </p:cNvSpPr>
          <p:nvPr/>
        </p:nvSpPr>
        <p:spPr bwMode="auto">
          <a:xfrm>
            <a:off x="4089472" y="4522847"/>
            <a:ext cx="20875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GB" sz="1800" dirty="0">
                <a:latin typeface="+mj-lt"/>
              </a:rPr>
              <a:t>Epitope prediction</a:t>
            </a:r>
          </a:p>
        </p:txBody>
      </p:sp>
      <p:sp>
        <p:nvSpPr>
          <p:cNvPr id="31" name="Text Box 26"/>
          <p:cNvSpPr txBox="1">
            <a:spLocks noChangeArrowheads="1"/>
          </p:cNvSpPr>
          <p:nvPr/>
        </p:nvSpPr>
        <p:spPr bwMode="auto">
          <a:xfrm>
            <a:off x="3045691" y="5213997"/>
            <a:ext cx="2087563"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GB" sz="1800" dirty="0">
                <a:latin typeface="+mj-lt"/>
              </a:rPr>
              <a:t>Modelling gene regulation</a:t>
            </a:r>
          </a:p>
        </p:txBody>
      </p:sp>
      <p:sp>
        <p:nvSpPr>
          <p:cNvPr id="16" name="Text Box 26"/>
          <p:cNvSpPr txBox="1">
            <a:spLocks noChangeArrowheads="1"/>
          </p:cNvSpPr>
          <p:nvPr/>
        </p:nvSpPr>
        <p:spPr bwMode="auto">
          <a:xfrm>
            <a:off x="6015772" y="5944901"/>
            <a:ext cx="20875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GB" sz="1800" dirty="0">
                <a:latin typeface="+mj-lt"/>
              </a:rPr>
              <a:t>Image processing</a:t>
            </a:r>
          </a:p>
        </p:txBody>
      </p:sp>
      <p:sp>
        <p:nvSpPr>
          <p:cNvPr id="17" name="Text Box 26"/>
          <p:cNvSpPr txBox="1">
            <a:spLocks noChangeArrowheads="1"/>
          </p:cNvSpPr>
          <p:nvPr/>
        </p:nvSpPr>
        <p:spPr bwMode="auto">
          <a:xfrm>
            <a:off x="451513" y="5884834"/>
            <a:ext cx="20875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GB" sz="1800" dirty="0">
                <a:latin typeface="+mj-lt"/>
              </a:rPr>
              <a:t>Machine learning</a:t>
            </a:r>
          </a:p>
        </p:txBody>
      </p:sp>
      <p:sp>
        <p:nvSpPr>
          <p:cNvPr id="18" name="Text Box 26"/>
          <p:cNvSpPr txBox="1">
            <a:spLocks noChangeArrowheads="1"/>
          </p:cNvSpPr>
          <p:nvPr/>
        </p:nvSpPr>
        <p:spPr bwMode="auto">
          <a:xfrm>
            <a:off x="3302461" y="6069500"/>
            <a:ext cx="20875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GB" sz="1800" dirty="0">
                <a:latin typeface="+mj-lt"/>
              </a:rPr>
              <a:t>Data visualisation</a:t>
            </a:r>
          </a:p>
        </p:txBody>
      </p:sp>
      <p:sp>
        <p:nvSpPr>
          <p:cNvPr id="2" name="Slide Number Placeholder 1">
            <a:extLst>
              <a:ext uri="{FF2B5EF4-FFF2-40B4-BE49-F238E27FC236}">
                <a16:creationId xmlns:a16="http://schemas.microsoft.com/office/drawing/2014/main" id="{FB2CCD1C-3C45-9DE1-5B86-CC058768272C}"/>
              </a:ext>
            </a:extLst>
          </p:cNvPr>
          <p:cNvSpPr>
            <a:spLocks noGrp="1"/>
          </p:cNvSpPr>
          <p:nvPr>
            <p:ph type="sldNum" sz="quarter" idx="12"/>
          </p:nvPr>
        </p:nvSpPr>
        <p:spPr/>
        <p:txBody>
          <a:bodyPr/>
          <a:lstStyle/>
          <a:p>
            <a:fld id="{FAD0FBB9-F1D8-024C-B73E-33B1865ABBE2}" type="slidenum">
              <a:rPr lang="en-US" smtClean="0"/>
              <a:t>2</a:t>
            </a:fld>
            <a:endParaRPr lang="en-US"/>
          </a:p>
        </p:txBody>
      </p:sp>
    </p:spTree>
    <p:extLst>
      <p:ext uri="{BB962C8B-B14F-4D97-AF65-F5344CB8AC3E}">
        <p14:creationId xmlns:p14="http://schemas.microsoft.com/office/powerpoint/2010/main" val="1461930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966AD-C053-C1ED-D74A-51CE893F5093}"/>
              </a:ext>
            </a:extLst>
          </p:cNvPr>
          <p:cNvSpPr>
            <a:spLocks noGrp="1"/>
          </p:cNvSpPr>
          <p:nvPr>
            <p:ph type="title"/>
          </p:nvPr>
        </p:nvSpPr>
        <p:spPr/>
        <p:txBody>
          <a:bodyPr>
            <a:normAutofit fontScale="90000"/>
          </a:bodyPr>
          <a:lstStyle/>
          <a:p>
            <a:r>
              <a:rPr lang="en-US" dirty="0"/>
              <a:t>Viewing DNA or protein sequences</a:t>
            </a:r>
          </a:p>
        </p:txBody>
      </p:sp>
      <p:sp>
        <p:nvSpPr>
          <p:cNvPr id="3" name="Content Placeholder 2">
            <a:extLst>
              <a:ext uri="{FF2B5EF4-FFF2-40B4-BE49-F238E27FC236}">
                <a16:creationId xmlns:a16="http://schemas.microsoft.com/office/drawing/2014/main" id="{96B7A8D7-5F42-B8B6-26C0-D16D635375B8}"/>
              </a:ext>
            </a:extLst>
          </p:cNvPr>
          <p:cNvSpPr>
            <a:spLocks noGrp="1"/>
          </p:cNvSpPr>
          <p:nvPr>
            <p:ph idx="1"/>
          </p:nvPr>
        </p:nvSpPr>
        <p:spPr>
          <a:xfrm>
            <a:off x="457200" y="1138535"/>
            <a:ext cx="8229600" cy="4525963"/>
          </a:xfrm>
        </p:spPr>
        <p:txBody>
          <a:bodyPr/>
          <a:lstStyle/>
          <a:p>
            <a:r>
              <a:rPr lang="en-US" dirty="0"/>
              <a:t>Use a proportional font such as courier (lowest of the two)</a:t>
            </a:r>
          </a:p>
        </p:txBody>
      </p:sp>
      <p:sp>
        <p:nvSpPr>
          <p:cNvPr id="5" name="TextBox 4">
            <a:extLst>
              <a:ext uri="{FF2B5EF4-FFF2-40B4-BE49-F238E27FC236}">
                <a16:creationId xmlns:a16="http://schemas.microsoft.com/office/drawing/2014/main" id="{FD9BB39A-18E7-2879-6584-82000224F777}"/>
              </a:ext>
            </a:extLst>
          </p:cNvPr>
          <p:cNvSpPr txBox="1"/>
          <p:nvPr/>
        </p:nvSpPr>
        <p:spPr>
          <a:xfrm>
            <a:off x="457200" y="2385853"/>
            <a:ext cx="7937653" cy="1200329"/>
          </a:xfrm>
          <a:prstGeom prst="rect">
            <a:avLst/>
          </a:prstGeom>
          <a:noFill/>
        </p:spPr>
        <p:txBody>
          <a:bodyPr wrap="square">
            <a:spAutoFit/>
          </a:bodyPr>
          <a:lstStyle/>
          <a:p>
            <a:pPr eaLnBrk="1" hangingPunct="1"/>
            <a:r>
              <a:rPr lang="en-GB" sz="1800" dirty="0"/>
              <a:t>MHHYLIKSLLSIPLFKQMCERFKNVREWISDESKDKENYKINDDKFLNDYCDNKQCQNDFDLISAGCLYLLDQLYKNSGVLPSPSKSNPYIVDYILIWLSYMLNLTNSEEKDNITVFYNNYINSCSKYNTEISELNEHDHDNYKDLIDKRKEFLDKNSNIVSKFYEAFKLLCNLYNELDYEKNNCKNYLDDNSDFFKKYQELKQDTRITGNNSYNKLLSTLSTDYDDFKKECKDILSFLS*</a:t>
            </a:r>
          </a:p>
        </p:txBody>
      </p:sp>
      <p:sp>
        <p:nvSpPr>
          <p:cNvPr id="7" name="TextBox 6">
            <a:extLst>
              <a:ext uri="{FF2B5EF4-FFF2-40B4-BE49-F238E27FC236}">
                <a16:creationId xmlns:a16="http://schemas.microsoft.com/office/drawing/2014/main" id="{477EE7DF-103E-D9FB-AE81-AB2DF9C73011}"/>
              </a:ext>
            </a:extLst>
          </p:cNvPr>
          <p:cNvSpPr txBox="1"/>
          <p:nvPr/>
        </p:nvSpPr>
        <p:spPr>
          <a:xfrm>
            <a:off x="457200" y="3780472"/>
            <a:ext cx="7937652" cy="1477328"/>
          </a:xfrm>
          <a:prstGeom prst="rect">
            <a:avLst/>
          </a:prstGeom>
          <a:noFill/>
        </p:spPr>
        <p:txBody>
          <a:bodyPr wrap="square">
            <a:spAutoFit/>
          </a:bodyPr>
          <a:lstStyle/>
          <a:p>
            <a:pPr eaLnBrk="1" hangingPunct="1"/>
            <a:r>
              <a:rPr lang="en-GB" sz="1800" dirty="0">
                <a:latin typeface="Courier New" panose="02070309020205020404" pitchFamily="49" charset="0"/>
                <a:cs typeface="Courier New" panose="02070309020205020404" pitchFamily="49" charset="0"/>
              </a:rPr>
              <a:t>MHHYLIKSLLSIPLFKQMCERFKNVREWISDESKDKENYKINDDKFLNDYCDNKQCQNDFDLISAGCLYLLDQLYKNSGVLPSPSKSNPYIVDYILIWLSYMLNLTNSEEKDNITVFYNNYINSCSKYNTEISELNEHDHDNYKDLIDKRKEFLDKNSNIVSKFYEAFKLLCNLYNELDYEKNNCKNYLDDNSDFFKKYQELKQDTRITGNNSYNKLLSTLSTDYDDFKKECKDILSFLS*</a:t>
            </a:r>
          </a:p>
        </p:txBody>
      </p:sp>
      <p:sp>
        <p:nvSpPr>
          <p:cNvPr id="9" name="TextBox 8">
            <a:extLst>
              <a:ext uri="{FF2B5EF4-FFF2-40B4-BE49-F238E27FC236}">
                <a16:creationId xmlns:a16="http://schemas.microsoft.com/office/drawing/2014/main" id="{F6107B0C-A1DF-DA90-4393-3D0A3913365C}"/>
              </a:ext>
            </a:extLst>
          </p:cNvPr>
          <p:cNvSpPr txBox="1"/>
          <p:nvPr/>
        </p:nvSpPr>
        <p:spPr>
          <a:xfrm>
            <a:off x="457200" y="5664498"/>
            <a:ext cx="5800381" cy="461665"/>
          </a:xfrm>
          <a:prstGeom prst="rect">
            <a:avLst/>
          </a:prstGeom>
          <a:noFill/>
        </p:spPr>
        <p:txBody>
          <a:bodyPr wrap="square">
            <a:spAutoFit/>
          </a:bodyPr>
          <a:lstStyle/>
          <a:p>
            <a:pPr eaLnBrk="1" hangingPunct="1"/>
            <a:r>
              <a:rPr lang="en-GB" sz="2400" dirty="0"/>
              <a:t>It is easier to align and count amino acids</a:t>
            </a:r>
          </a:p>
        </p:txBody>
      </p:sp>
    </p:spTree>
    <p:extLst>
      <p:ext uri="{BB962C8B-B14F-4D97-AF65-F5344CB8AC3E}">
        <p14:creationId xmlns:p14="http://schemas.microsoft.com/office/powerpoint/2010/main" val="991103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414D0-1E9C-2FDF-3CC9-13866E407F9E}"/>
              </a:ext>
            </a:extLst>
          </p:cNvPr>
          <p:cNvSpPr>
            <a:spLocks noGrp="1"/>
          </p:cNvSpPr>
          <p:nvPr>
            <p:ph type="title"/>
          </p:nvPr>
        </p:nvSpPr>
        <p:spPr/>
        <p:txBody>
          <a:bodyPr>
            <a:normAutofit fontScale="90000"/>
          </a:bodyPr>
          <a:lstStyle/>
          <a:p>
            <a:r>
              <a:rPr lang="en-US" dirty="0"/>
              <a:t>Is this a protein sequence?</a:t>
            </a:r>
          </a:p>
        </p:txBody>
      </p:sp>
      <p:pic>
        <p:nvPicPr>
          <p:cNvPr id="5" name="Picture 4" descr="A close-up of a text&#10;&#10;Description automatically generated">
            <a:extLst>
              <a:ext uri="{FF2B5EF4-FFF2-40B4-BE49-F238E27FC236}">
                <a16:creationId xmlns:a16="http://schemas.microsoft.com/office/drawing/2014/main" id="{D556B524-D553-FA38-DB49-46EC4CE12228}"/>
              </a:ext>
            </a:extLst>
          </p:cNvPr>
          <p:cNvPicPr>
            <a:picLocks noChangeAspect="1"/>
          </p:cNvPicPr>
          <p:nvPr/>
        </p:nvPicPr>
        <p:blipFill>
          <a:blip r:embed="rId3"/>
          <a:stretch>
            <a:fillRect/>
          </a:stretch>
        </p:blipFill>
        <p:spPr>
          <a:xfrm>
            <a:off x="1284515" y="1262743"/>
            <a:ext cx="6400800" cy="3423684"/>
          </a:xfrm>
          <a:prstGeom prst="rect">
            <a:avLst/>
          </a:prstGeom>
        </p:spPr>
      </p:pic>
    </p:spTree>
    <p:extLst>
      <p:ext uri="{BB962C8B-B14F-4D97-AF65-F5344CB8AC3E}">
        <p14:creationId xmlns:p14="http://schemas.microsoft.com/office/powerpoint/2010/main" val="724892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95655-EF47-BCB5-1819-CE13D617A9D0}"/>
              </a:ext>
            </a:extLst>
          </p:cNvPr>
          <p:cNvSpPr>
            <a:spLocks noGrp="1"/>
          </p:cNvSpPr>
          <p:nvPr>
            <p:ph type="title"/>
          </p:nvPr>
        </p:nvSpPr>
        <p:spPr/>
        <p:txBody>
          <a:bodyPr>
            <a:normAutofit fontScale="90000"/>
          </a:bodyPr>
          <a:lstStyle/>
          <a:p>
            <a:r>
              <a:rPr lang="en-US" dirty="0"/>
              <a:t>DNA has six frames!</a:t>
            </a:r>
          </a:p>
        </p:txBody>
      </p:sp>
      <p:pic>
        <p:nvPicPr>
          <p:cNvPr id="5" name="Picture 4" descr="A picture containing diagram&#10;&#10;Description automatically generated">
            <a:extLst>
              <a:ext uri="{FF2B5EF4-FFF2-40B4-BE49-F238E27FC236}">
                <a16:creationId xmlns:a16="http://schemas.microsoft.com/office/drawing/2014/main" id="{19FB4F27-09BD-3C08-A1CF-9F1CE87DD363}"/>
              </a:ext>
            </a:extLst>
          </p:cNvPr>
          <p:cNvPicPr>
            <a:picLocks noChangeAspect="1"/>
          </p:cNvPicPr>
          <p:nvPr/>
        </p:nvPicPr>
        <p:blipFill>
          <a:blip r:embed="rId2"/>
          <a:stretch>
            <a:fillRect/>
          </a:stretch>
        </p:blipFill>
        <p:spPr>
          <a:xfrm>
            <a:off x="914400" y="1341763"/>
            <a:ext cx="7772400" cy="4849446"/>
          </a:xfrm>
          <a:prstGeom prst="rect">
            <a:avLst/>
          </a:prstGeom>
        </p:spPr>
      </p:pic>
    </p:spTree>
    <p:extLst>
      <p:ext uri="{BB962C8B-B14F-4D97-AF65-F5344CB8AC3E}">
        <p14:creationId xmlns:p14="http://schemas.microsoft.com/office/powerpoint/2010/main" val="167639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B537-E0EF-F045-AD7D-31BC72E5535C}"/>
              </a:ext>
            </a:extLst>
          </p:cNvPr>
          <p:cNvSpPr>
            <a:spLocks noGrp="1"/>
          </p:cNvSpPr>
          <p:nvPr>
            <p:ph type="title"/>
          </p:nvPr>
        </p:nvSpPr>
        <p:spPr/>
        <p:txBody>
          <a:bodyPr>
            <a:normAutofit fontScale="90000"/>
          </a:bodyPr>
          <a:lstStyle/>
          <a:p>
            <a:r>
              <a:rPr lang="en-US" dirty="0"/>
              <a:t>ORF finder</a:t>
            </a:r>
            <a:r>
              <a:rPr lang="en-GB" sz="4400" dirty="0"/>
              <a:t> 1</a:t>
            </a:r>
            <a:r>
              <a:rPr lang="en-GB" sz="4400" baseline="30000" dirty="0"/>
              <a:t>st</a:t>
            </a:r>
            <a:r>
              <a:rPr lang="en-GB" sz="4400" dirty="0"/>
              <a:t> practical</a:t>
            </a:r>
            <a:endParaRPr lang="en-US"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1FA32C30-4298-A64A-959D-D8BE27FD210B}"/>
              </a:ext>
            </a:extLst>
          </p:cNvPr>
          <p:cNvPicPr>
            <a:picLocks noGrp="1" noChangeAspect="1"/>
          </p:cNvPicPr>
          <p:nvPr>
            <p:ph idx="1"/>
          </p:nvPr>
        </p:nvPicPr>
        <p:blipFill>
          <a:blip r:embed="rId2"/>
          <a:stretch>
            <a:fillRect/>
          </a:stretch>
        </p:blipFill>
        <p:spPr>
          <a:xfrm>
            <a:off x="1439884" y="977462"/>
            <a:ext cx="6264231" cy="4685565"/>
          </a:xfrm>
        </p:spPr>
      </p:pic>
      <p:sp>
        <p:nvSpPr>
          <p:cNvPr id="4" name="TextBox 3">
            <a:extLst>
              <a:ext uri="{FF2B5EF4-FFF2-40B4-BE49-F238E27FC236}">
                <a16:creationId xmlns:a16="http://schemas.microsoft.com/office/drawing/2014/main" id="{1A259FE5-201D-BF33-9EE5-B501D0F307C7}"/>
              </a:ext>
            </a:extLst>
          </p:cNvPr>
          <p:cNvSpPr txBox="1"/>
          <p:nvPr/>
        </p:nvSpPr>
        <p:spPr>
          <a:xfrm>
            <a:off x="1439884" y="5880538"/>
            <a:ext cx="7065138" cy="830997"/>
          </a:xfrm>
          <a:prstGeom prst="rect">
            <a:avLst/>
          </a:prstGeom>
          <a:noFill/>
        </p:spPr>
        <p:txBody>
          <a:bodyPr wrap="square">
            <a:spAutoFit/>
          </a:bodyPr>
          <a:lstStyle/>
          <a:p>
            <a:r>
              <a:rPr lang="en-GB" sz="2400" dirty="0"/>
              <a:t>ORF=open reading frame. One of the most basic manipulations of DNA</a:t>
            </a:r>
            <a:endParaRPr lang="en-US" sz="2400" dirty="0"/>
          </a:p>
        </p:txBody>
      </p:sp>
    </p:spTree>
    <p:extLst>
      <p:ext uri="{BB962C8B-B14F-4D97-AF65-F5344CB8AC3E}">
        <p14:creationId xmlns:p14="http://schemas.microsoft.com/office/powerpoint/2010/main" val="3513634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179999" y="360000"/>
            <a:ext cx="8784001" cy="648000"/>
          </a:xfrm>
        </p:spPr>
        <p:txBody>
          <a:bodyPr>
            <a:noAutofit/>
          </a:bodyPr>
          <a:lstStyle/>
          <a:p>
            <a:pPr algn="l" eaLnBrk="1" hangingPunct="1"/>
            <a:r>
              <a:rPr lang="en-GB" sz="4000" dirty="0"/>
              <a:t>Identifying unknown protein sequences</a:t>
            </a:r>
          </a:p>
        </p:txBody>
      </p:sp>
      <p:sp>
        <p:nvSpPr>
          <p:cNvPr id="41986" name="Text Box 4"/>
          <p:cNvSpPr txBox="1">
            <a:spLocks noChangeArrowheads="1"/>
          </p:cNvSpPr>
          <p:nvPr/>
        </p:nvSpPr>
        <p:spPr bwMode="auto">
          <a:xfrm>
            <a:off x="395288" y="1196975"/>
            <a:ext cx="8137525" cy="48013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GB" sz="1600" dirty="0">
                <a:latin typeface="Courier New" panose="02070309020205020404" pitchFamily="49" charset="0"/>
                <a:cs typeface="Courier New" panose="02070309020205020404" pitchFamily="49" charset="0"/>
              </a:rPr>
              <a:t>MHHYLIKSLLSIPLFKQMCERFKNVREWISDESKDKENYKINDDKFLNDYCDNKQCQNDFDLISAGCLYLLDQLYKNSGVLPSPSKSNPYIVDYILIWLSYMLNLTNSEEKDNITVFYNNYINSCSKYNTEISELNEHDHDNYKDLIDKRKEFLDKNSNIVSKFYEAFKLLCNLYNELDYEKNNCKNYLDDNSDFFKKYQELKQDTRITGNNSYNKLLSTLSTDYDDFKKECKDILSFLS*</a:t>
            </a:r>
          </a:p>
          <a:p>
            <a:pPr eaLnBrk="1" hangingPunct="1"/>
            <a:endParaRPr lang="en-GB" sz="2200" dirty="0">
              <a:latin typeface="+mj-lt"/>
            </a:endParaRPr>
          </a:p>
          <a:p>
            <a:pPr eaLnBrk="1" hangingPunct="1"/>
            <a:r>
              <a:rPr lang="en-GB" sz="2200" dirty="0">
                <a:latin typeface="+mj-lt"/>
              </a:rPr>
              <a:t>	- Can the protein be identified exactly? (databases)</a:t>
            </a:r>
          </a:p>
          <a:p>
            <a:pPr eaLnBrk="1" hangingPunct="1"/>
            <a:endParaRPr lang="en-GB" sz="2200" dirty="0">
              <a:latin typeface="+mj-lt"/>
            </a:endParaRPr>
          </a:p>
          <a:p>
            <a:pPr eaLnBrk="1" hangingPunct="1"/>
            <a:r>
              <a:rPr lang="en-GB" sz="2200" dirty="0">
                <a:latin typeface="+mj-lt"/>
              </a:rPr>
              <a:t>	- If not, can we find </a:t>
            </a:r>
            <a:r>
              <a:rPr lang="en-GB" sz="2200" b="1" dirty="0">
                <a:latin typeface="+mj-lt"/>
              </a:rPr>
              <a:t>homology or sequence similarity</a:t>
            </a:r>
            <a:r>
              <a:rPr lang="en-GB" sz="2200" dirty="0">
                <a:latin typeface="+mj-lt"/>
              </a:rPr>
              <a:t> to </a:t>
            </a:r>
          </a:p>
          <a:p>
            <a:pPr eaLnBrk="1" hangingPunct="1"/>
            <a:r>
              <a:rPr lang="en-GB" sz="2200" dirty="0">
                <a:latin typeface="+mj-lt"/>
              </a:rPr>
              <a:t>	  other proteins?</a:t>
            </a:r>
          </a:p>
          <a:p>
            <a:pPr eaLnBrk="1" hangingPunct="1"/>
            <a:endParaRPr lang="en-GB" sz="2200" dirty="0">
              <a:latin typeface="+mj-lt"/>
            </a:endParaRPr>
          </a:p>
          <a:p>
            <a:pPr eaLnBrk="1" hangingPunct="1"/>
            <a:r>
              <a:rPr lang="en-GB" sz="2200" dirty="0">
                <a:latin typeface="+mj-lt"/>
              </a:rPr>
              <a:t>	- Does it contain any known structural domains? </a:t>
            </a:r>
          </a:p>
          <a:p>
            <a:pPr eaLnBrk="1" hangingPunct="1"/>
            <a:endParaRPr lang="en-GB" sz="2200" dirty="0">
              <a:latin typeface="+mj-lt"/>
            </a:endParaRPr>
          </a:p>
          <a:p>
            <a:pPr eaLnBrk="1" hangingPunct="1"/>
            <a:r>
              <a:rPr lang="en-GB" sz="2200" dirty="0">
                <a:latin typeface="+mj-lt"/>
              </a:rPr>
              <a:t>	- If so, do they suggest function?</a:t>
            </a:r>
          </a:p>
          <a:p>
            <a:pPr eaLnBrk="1" hangingPunct="1"/>
            <a:endParaRPr lang="en-GB" sz="2200" dirty="0">
              <a:latin typeface="+mj-lt"/>
            </a:endParaRPr>
          </a:p>
          <a:p>
            <a:pPr eaLnBrk="1" hangingPunct="1"/>
            <a:r>
              <a:rPr lang="en-GB" sz="2200" dirty="0">
                <a:latin typeface="+mj-lt"/>
              </a:rPr>
              <a:t>	- Can we predict/identify binding partners</a:t>
            </a:r>
            <a:r>
              <a:rPr lang="en-GB" altLang="ja-JP" sz="2200" dirty="0">
                <a:latin typeface="+mj-lt"/>
              </a:rPr>
              <a:t>?</a:t>
            </a:r>
            <a:endParaRPr lang="en-GB" sz="2200" dirty="0">
              <a:latin typeface="+mj-lt"/>
            </a:endParaRPr>
          </a:p>
        </p:txBody>
      </p:sp>
    </p:spTree>
    <p:extLst>
      <p:ext uri="{BB962C8B-B14F-4D97-AF65-F5344CB8AC3E}">
        <p14:creationId xmlns:p14="http://schemas.microsoft.com/office/powerpoint/2010/main" val="686157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5"/>
          <p:cNvSpPr>
            <a:spLocks noGrp="1" noChangeArrowheads="1"/>
          </p:cNvSpPr>
          <p:nvPr>
            <p:ph type="title"/>
          </p:nvPr>
        </p:nvSpPr>
        <p:spPr>
          <a:xfrm>
            <a:off x="755650" y="360000"/>
            <a:ext cx="7632700" cy="648000"/>
          </a:xfrm>
          <a:noFill/>
        </p:spPr>
        <p:txBody>
          <a:bodyPr>
            <a:noAutofit/>
          </a:bodyPr>
          <a:lstStyle/>
          <a:p>
            <a:pPr algn="l" eaLnBrk="1" hangingPunct="1"/>
            <a:r>
              <a:rPr lang="en-GB" sz="4000" dirty="0"/>
              <a:t>Sequence Alignment </a:t>
            </a:r>
          </a:p>
        </p:txBody>
      </p:sp>
      <p:sp>
        <p:nvSpPr>
          <p:cNvPr id="76802" name="Text Box 7"/>
          <p:cNvSpPr txBox="1">
            <a:spLocks noChangeArrowheads="1"/>
          </p:cNvSpPr>
          <p:nvPr/>
        </p:nvSpPr>
        <p:spPr bwMode="auto">
          <a:xfrm>
            <a:off x="395288" y="1368425"/>
            <a:ext cx="8424862" cy="3046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GB" dirty="0">
                <a:latin typeface="+mj-lt"/>
              </a:rPr>
              <a:t>To identify homologous sequences, a computer program compares the unknown sequence against a sequence database and returns the most similar matches.</a:t>
            </a:r>
          </a:p>
          <a:p>
            <a:pPr eaLnBrk="1" hangingPunct="1">
              <a:spcBef>
                <a:spcPct val="50000"/>
              </a:spcBef>
            </a:pPr>
            <a:r>
              <a:rPr lang="en-GB" dirty="0">
                <a:latin typeface="+mj-lt"/>
              </a:rPr>
              <a:t>The comparison of two sequences is a process called </a:t>
            </a:r>
            <a:r>
              <a:rPr lang="en-GB" b="1" i="1" dirty="0">
                <a:latin typeface="+mj-lt"/>
              </a:rPr>
              <a:t>pairwise sequence alignment.</a:t>
            </a:r>
            <a:endParaRPr lang="en-US" dirty="0">
              <a:latin typeface="+mj-lt"/>
            </a:endParaRPr>
          </a:p>
          <a:p>
            <a:pPr eaLnBrk="1" hangingPunct="1">
              <a:spcBef>
                <a:spcPct val="50000"/>
              </a:spcBef>
            </a:pPr>
            <a:r>
              <a:rPr lang="en-US" dirty="0">
                <a:latin typeface="+mj-lt"/>
              </a:rPr>
              <a:t>Different programs use different methodologies, often providing speed at the cost of accuracy. </a:t>
            </a:r>
          </a:p>
        </p:txBody>
      </p:sp>
    </p:spTree>
    <p:extLst>
      <p:ext uri="{BB962C8B-B14F-4D97-AF65-F5344CB8AC3E}">
        <p14:creationId xmlns:p14="http://schemas.microsoft.com/office/powerpoint/2010/main" val="1766472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ext Box 5"/>
          <p:cNvSpPr txBox="1">
            <a:spLocks noChangeArrowheads="1"/>
          </p:cNvSpPr>
          <p:nvPr/>
        </p:nvSpPr>
        <p:spPr bwMode="auto">
          <a:xfrm>
            <a:off x="360000" y="360000"/>
            <a:ext cx="8423275" cy="16927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GB" sz="2200" dirty="0">
                <a:latin typeface="+mj-lt"/>
              </a:rPr>
              <a:t>Consider the alignment of 2 sequences with significant similarities/ identities located in a discrete region only.</a:t>
            </a:r>
          </a:p>
          <a:p>
            <a:pPr eaLnBrk="1" hangingPunct="1">
              <a:spcBef>
                <a:spcPct val="50000"/>
              </a:spcBef>
            </a:pPr>
            <a:r>
              <a:rPr lang="en-GB" sz="2200" dirty="0">
                <a:latin typeface="+mj-lt"/>
              </a:rPr>
              <a:t>Only alignments above a set score (a measure of similarity) are reported.</a:t>
            </a:r>
          </a:p>
          <a:p>
            <a:pPr eaLnBrk="1" hangingPunct="1">
              <a:spcBef>
                <a:spcPct val="50000"/>
              </a:spcBef>
            </a:pPr>
            <a:endParaRPr lang="en-GB" sz="1800" dirty="0"/>
          </a:p>
        </p:txBody>
      </p:sp>
      <p:grpSp>
        <p:nvGrpSpPr>
          <p:cNvPr id="82946" name="Group 20"/>
          <p:cNvGrpSpPr>
            <a:grpSpLocks/>
          </p:cNvGrpSpPr>
          <p:nvPr/>
        </p:nvGrpSpPr>
        <p:grpSpPr bwMode="auto">
          <a:xfrm>
            <a:off x="1938565" y="2217794"/>
            <a:ext cx="6408738" cy="1728787"/>
            <a:chOff x="1066" y="1071"/>
            <a:chExt cx="4037" cy="1089"/>
          </a:xfrm>
        </p:grpSpPr>
        <p:grpSp>
          <p:nvGrpSpPr>
            <p:cNvPr id="82950" name="Group 13"/>
            <p:cNvGrpSpPr>
              <a:grpSpLocks/>
            </p:cNvGrpSpPr>
            <p:nvPr/>
          </p:nvGrpSpPr>
          <p:grpSpPr bwMode="auto">
            <a:xfrm>
              <a:off x="1066" y="1071"/>
              <a:ext cx="3992" cy="227"/>
              <a:chOff x="1066" y="1071"/>
              <a:chExt cx="3992" cy="227"/>
            </a:xfrm>
          </p:grpSpPr>
          <p:sp>
            <p:nvSpPr>
              <p:cNvPr id="82958" name="Rectangle 6"/>
              <p:cNvSpPr>
                <a:spLocks noChangeArrowheads="1"/>
              </p:cNvSpPr>
              <p:nvPr/>
            </p:nvSpPr>
            <p:spPr bwMode="auto">
              <a:xfrm>
                <a:off x="1066" y="1071"/>
                <a:ext cx="1542" cy="22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82959" name="Rectangle 7"/>
              <p:cNvSpPr>
                <a:spLocks noChangeArrowheads="1"/>
              </p:cNvSpPr>
              <p:nvPr/>
            </p:nvSpPr>
            <p:spPr bwMode="auto">
              <a:xfrm>
                <a:off x="2608" y="1071"/>
                <a:ext cx="908" cy="227"/>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82960" name="Rectangle 8"/>
              <p:cNvSpPr>
                <a:spLocks noChangeArrowheads="1"/>
              </p:cNvSpPr>
              <p:nvPr/>
            </p:nvSpPr>
            <p:spPr bwMode="auto">
              <a:xfrm>
                <a:off x="3516" y="1071"/>
                <a:ext cx="1542" cy="227"/>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82951" name="Group 15"/>
            <p:cNvGrpSpPr>
              <a:grpSpLocks/>
            </p:cNvGrpSpPr>
            <p:nvPr/>
          </p:nvGrpSpPr>
          <p:grpSpPr bwMode="auto">
            <a:xfrm>
              <a:off x="1066" y="1933"/>
              <a:ext cx="4037" cy="227"/>
              <a:chOff x="1066" y="1933"/>
              <a:chExt cx="4037" cy="227"/>
            </a:xfrm>
          </p:grpSpPr>
          <p:sp>
            <p:nvSpPr>
              <p:cNvPr id="82955" name="Rectangle 10"/>
              <p:cNvSpPr>
                <a:spLocks noChangeArrowheads="1"/>
              </p:cNvSpPr>
              <p:nvPr/>
            </p:nvSpPr>
            <p:spPr bwMode="auto">
              <a:xfrm>
                <a:off x="1066" y="1933"/>
                <a:ext cx="816" cy="227"/>
              </a:xfrm>
              <a:prstGeom prst="rect">
                <a:avLst/>
              </a:prstGeom>
              <a:solidFill>
                <a:srgbClr val="99CC00"/>
              </a:solidFill>
              <a:ln w="9525">
                <a:solidFill>
                  <a:schemeClr val="tx1"/>
                </a:solidFill>
                <a:miter lim="800000"/>
                <a:headEnd/>
                <a:tailEnd/>
              </a:ln>
            </p:spPr>
            <p:txBody>
              <a:bodyPr wrap="none" anchor="ctr"/>
              <a:lstStyle/>
              <a:p>
                <a:endParaRPr lang="en-US"/>
              </a:p>
            </p:txBody>
          </p:sp>
          <p:sp>
            <p:nvSpPr>
              <p:cNvPr id="82956" name="Rectangle 12"/>
              <p:cNvSpPr>
                <a:spLocks noChangeArrowheads="1"/>
              </p:cNvSpPr>
              <p:nvPr/>
            </p:nvSpPr>
            <p:spPr bwMode="auto">
              <a:xfrm>
                <a:off x="1882" y="1933"/>
                <a:ext cx="908" cy="227"/>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82957" name="Rectangle 14"/>
              <p:cNvSpPr>
                <a:spLocks noChangeArrowheads="1"/>
              </p:cNvSpPr>
              <p:nvPr/>
            </p:nvSpPr>
            <p:spPr bwMode="auto">
              <a:xfrm>
                <a:off x="2789" y="1933"/>
                <a:ext cx="2314" cy="227"/>
              </a:xfrm>
              <a:prstGeom prst="rect">
                <a:avLst/>
              </a:prstGeom>
              <a:solidFill>
                <a:srgbClr val="99CC00"/>
              </a:solidFill>
              <a:ln w="9525">
                <a:solidFill>
                  <a:schemeClr val="tx1"/>
                </a:solidFill>
                <a:miter lim="800000"/>
                <a:headEnd/>
                <a:tailEnd/>
              </a:ln>
            </p:spPr>
            <p:txBody>
              <a:bodyPr wrap="none" anchor="ctr"/>
              <a:lstStyle/>
              <a:p>
                <a:endParaRPr lang="en-US"/>
              </a:p>
            </p:txBody>
          </p:sp>
        </p:grpSp>
        <p:sp>
          <p:nvSpPr>
            <p:cNvPr id="82952" name="Line 16"/>
            <p:cNvSpPr>
              <a:spLocks noChangeShapeType="1"/>
            </p:cNvSpPr>
            <p:nvPr/>
          </p:nvSpPr>
          <p:spPr bwMode="auto">
            <a:xfrm flipH="1">
              <a:off x="1882" y="1298"/>
              <a:ext cx="726" cy="63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82953" name="Line 17"/>
            <p:cNvSpPr>
              <a:spLocks noChangeShapeType="1"/>
            </p:cNvSpPr>
            <p:nvPr/>
          </p:nvSpPr>
          <p:spPr bwMode="auto">
            <a:xfrm flipH="1">
              <a:off x="2789" y="1298"/>
              <a:ext cx="726" cy="63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82954" name="Text Box 18"/>
            <p:cNvSpPr txBox="1">
              <a:spLocks noChangeArrowheads="1"/>
            </p:cNvSpPr>
            <p:nvPr/>
          </p:nvSpPr>
          <p:spPr bwMode="auto">
            <a:xfrm>
              <a:off x="2363" y="1416"/>
              <a:ext cx="726"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GB" sz="1800" dirty="0"/>
                <a:t>Common domain</a:t>
              </a:r>
            </a:p>
          </p:txBody>
        </p:sp>
      </p:grpSp>
      <p:sp>
        <p:nvSpPr>
          <p:cNvPr id="82948" name="Text Box 21"/>
          <p:cNvSpPr txBox="1">
            <a:spLocks noChangeArrowheads="1"/>
          </p:cNvSpPr>
          <p:nvPr/>
        </p:nvSpPr>
        <p:spPr bwMode="auto">
          <a:xfrm>
            <a:off x="714603" y="2217794"/>
            <a:ext cx="1152525"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GB" sz="1800"/>
              <a:t>Protein 1</a:t>
            </a:r>
          </a:p>
        </p:txBody>
      </p:sp>
      <p:sp>
        <p:nvSpPr>
          <p:cNvPr id="82949" name="Text Box 22"/>
          <p:cNvSpPr txBox="1">
            <a:spLocks noChangeArrowheads="1"/>
          </p:cNvSpPr>
          <p:nvPr/>
        </p:nvSpPr>
        <p:spPr bwMode="auto">
          <a:xfrm>
            <a:off x="643165" y="3584631"/>
            <a:ext cx="1152525"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GB" sz="1800"/>
              <a:t>Protein 2</a:t>
            </a:r>
          </a:p>
        </p:txBody>
      </p:sp>
    </p:spTree>
    <p:extLst>
      <p:ext uri="{BB962C8B-B14F-4D97-AF65-F5344CB8AC3E}">
        <p14:creationId xmlns:p14="http://schemas.microsoft.com/office/powerpoint/2010/main" val="2331097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a:xfrm>
            <a:off x="360000" y="360000"/>
            <a:ext cx="8229600" cy="648000"/>
          </a:xfrm>
        </p:spPr>
        <p:txBody>
          <a:bodyPr>
            <a:noAutofit/>
          </a:bodyPr>
          <a:lstStyle/>
          <a:p>
            <a:pPr algn="l" eaLnBrk="1" hangingPunct="1"/>
            <a:r>
              <a:rPr lang="en-GB" sz="4000" dirty="0"/>
              <a:t>BLAST 1</a:t>
            </a:r>
            <a:r>
              <a:rPr lang="en-GB" sz="4000" baseline="30000" dirty="0"/>
              <a:t>st</a:t>
            </a:r>
            <a:r>
              <a:rPr lang="en-GB" sz="4000" dirty="0"/>
              <a:t> practical</a:t>
            </a:r>
          </a:p>
        </p:txBody>
      </p:sp>
      <p:sp>
        <p:nvSpPr>
          <p:cNvPr id="87042" name="Text Box 4"/>
          <p:cNvSpPr txBox="1">
            <a:spLocks noChangeArrowheads="1"/>
          </p:cNvSpPr>
          <p:nvPr/>
        </p:nvSpPr>
        <p:spPr bwMode="auto">
          <a:xfrm>
            <a:off x="611188" y="1052513"/>
            <a:ext cx="7777162" cy="47089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GB" sz="2000" dirty="0">
                <a:latin typeface="+mj-lt"/>
              </a:rPr>
              <a:t>The most commonly used program for searching sequence databases and performing sequence alignments is </a:t>
            </a:r>
            <a:r>
              <a:rPr lang="en-GB" sz="2000" b="1" dirty="0">
                <a:latin typeface="+mj-lt"/>
              </a:rPr>
              <a:t>BLAST (Basic Local Alignment Search Tool).</a:t>
            </a:r>
          </a:p>
          <a:p>
            <a:pPr eaLnBrk="1" hangingPunct="1">
              <a:spcBef>
                <a:spcPct val="50000"/>
              </a:spcBef>
            </a:pPr>
            <a:r>
              <a:rPr lang="en-GB" sz="2000" dirty="0">
                <a:latin typeface="+mj-lt"/>
              </a:rPr>
              <a:t>There are several ways to search using BLAST, with the easiest being via web sites:</a:t>
            </a:r>
          </a:p>
          <a:p>
            <a:pPr eaLnBrk="1" hangingPunct="1">
              <a:spcBef>
                <a:spcPct val="50000"/>
              </a:spcBef>
            </a:pPr>
            <a:endParaRPr lang="en-GB" sz="2000" dirty="0">
              <a:solidFill>
                <a:srgbClr val="002060"/>
              </a:solidFill>
              <a:latin typeface="+mj-lt"/>
              <a:hlinkClick r:id="rId3">
                <a:extLst>
                  <a:ext uri="{A12FA001-AC4F-418D-AE19-62706E023703}">
                    <ahyp:hlinkClr xmlns:ahyp="http://schemas.microsoft.com/office/drawing/2018/hyperlinkcolor" val="tx"/>
                  </a:ext>
                </a:extLst>
              </a:hlinkClick>
            </a:endParaRPr>
          </a:p>
          <a:p>
            <a:pPr eaLnBrk="1" hangingPunct="1">
              <a:spcBef>
                <a:spcPct val="50000"/>
              </a:spcBef>
            </a:pPr>
            <a:r>
              <a:rPr lang="en-GB" sz="2000" dirty="0">
                <a:solidFill>
                  <a:srgbClr val="0000FF"/>
                </a:solidFill>
                <a:latin typeface="+mj-lt"/>
                <a:hlinkClick r:id="rId3">
                  <a:extLst>
                    <a:ext uri="{A12FA001-AC4F-418D-AE19-62706E023703}">
                      <ahyp:hlinkClr xmlns:ahyp="http://schemas.microsoft.com/office/drawing/2018/hyperlinkcolor" val="tx"/>
                    </a:ext>
                  </a:extLst>
                </a:hlinkClick>
              </a:rPr>
              <a:t>http://blast.ncbi.nlm.nih.gov</a:t>
            </a:r>
            <a:r>
              <a:rPr lang="en-GB" sz="2000" dirty="0">
                <a:latin typeface="+mj-lt"/>
              </a:rPr>
              <a:t> </a:t>
            </a:r>
          </a:p>
          <a:p>
            <a:pPr eaLnBrk="1" hangingPunct="1">
              <a:spcBef>
                <a:spcPct val="50000"/>
              </a:spcBef>
            </a:pPr>
            <a:r>
              <a:rPr lang="en-GB" sz="2000" dirty="0">
                <a:solidFill>
                  <a:srgbClr val="0070C0"/>
                </a:solidFill>
                <a:latin typeface="+mj-lt"/>
              </a:rPr>
              <a:t>https://</a:t>
            </a:r>
            <a:r>
              <a:rPr lang="en-GB" sz="2000" dirty="0" err="1">
                <a:solidFill>
                  <a:srgbClr val="0070C0"/>
                </a:solidFill>
                <a:latin typeface="+mj-lt"/>
              </a:rPr>
              <a:t>bio.tools</a:t>
            </a:r>
            <a:r>
              <a:rPr lang="en-GB" sz="2000" dirty="0">
                <a:solidFill>
                  <a:srgbClr val="0070C0"/>
                </a:solidFill>
                <a:latin typeface="+mj-lt"/>
              </a:rPr>
              <a:t>/</a:t>
            </a:r>
            <a:r>
              <a:rPr lang="en-GB" sz="2000" dirty="0" err="1">
                <a:solidFill>
                  <a:srgbClr val="0070C0"/>
                </a:solidFill>
                <a:latin typeface="+mj-lt"/>
              </a:rPr>
              <a:t>blast_ebi</a:t>
            </a:r>
            <a:endParaRPr lang="en-GB" sz="2000" dirty="0">
              <a:solidFill>
                <a:srgbClr val="0070C0"/>
              </a:solidFill>
              <a:latin typeface="+mj-lt"/>
            </a:endParaRPr>
          </a:p>
          <a:p>
            <a:pPr eaLnBrk="1" hangingPunct="1">
              <a:spcBef>
                <a:spcPct val="50000"/>
              </a:spcBef>
            </a:pPr>
            <a:r>
              <a:rPr lang="en-GB" sz="2000" dirty="0">
                <a:latin typeface="+mj-lt"/>
              </a:rPr>
              <a:t>Each web site will give you access to different databases to search but the NCBI and EBI contain essentially the same data.</a:t>
            </a:r>
          </a:p>
          <a:p>
            <a:pPr eaLnBrk="1" hangingPunct="1">
              <a:spcBef>
                <a:spcPct val="50000"/>
              </a:spcBef>
            </a:pPr>
            <a:r>
              <a:rPr lang="en-GB" sz="2000" dirty="0">
                <a:latin typeface="+mj-lt"/>
              </a:rPr>
              <a:t>A final alternative is to install BLAST locally and search against your own sequence databases.</a:t>
            </a:r>
          </a:p>
        </p:txBody>
      </p:sp>
    </p:spTree>
    <p:extLst>
      <p:ext uri="{BB962C8B-B14F-4D97-AF65-F5344CB8AC3E}">
        <p14:creationId xmlns:p14="http://schemas.microsoft.com/office/powerpoint/2010/main" val="2710518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a:xfrm>
            <a:off x="360000" y="360000"/>
            <a:ext cx="8229600" cy="648000"/>
          </a:xfrm>
        </p:spPr>
        <p:txBody>
          <a:bodyPr>
            <a:noAutofit/>
          </a:bodyPr>
          <a:lstStyle/>
          <a:p>
            <a:pPr algn="l" eaLnBrk="1" hangingPunct="1"/>
            <a:r>
              <a:rPr lang="en-GB" sz="4000" dirty="0"/>
              <a:t>BLAST Programs 1</a:t>
            </a:r>
            <a:r>
              <a:rPr lang="en-GB" sz="4000" baseline="30000" dirty="0"/>
              <a:t>st</a:t>
            </a:r>
            <a:r>
              <a:rPr lang="en-GB" sz="4000" dirty="0"/>
              <a:t> practical</a:t>
            </a:r>
          </a:p>
        </p:txBody>
      </p:sp>
      <p:sp>
        <p:nvSpPr>
          <p:cNvPr id="88066" name="Text Box 4"/>
          <p:cNvSpPr txBox="1">
            <a:spLocks noChangeArrowheads="1"/>
          </p:cNvSpPr>
          <p:nvPr/>
        </p:nvSpPr>
        <p:spPr bwMode="auto">
          <a:xfrm>
            <a:off x="323850" y="1125538"/>
            <a:ext cx="8208963" cy="116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GB" sz="2000" dirty="0">
                <a:latin typeface="+mj-lt"/>
              </a:rPr>
              <a:t>The program compares nucleotide or protein sequences to sequence databases and calculates the statistical significance of matches.</a:t>
            </a:r>
          </a:p>
          <a:p>
            <a:pPr eaLnBrk="1" hangingPunct="1">
              <a:spcBef>
                <a:spcPct val="50000"/>
              </a:spcBef>
            </a:pPr>
            <a:r>
              <a:rPr lang="en-GB" sz="2000" dirty="0">
                <a:latin typeface="+mj-lt"/>
              </a:rPr>
              <a:t>There are 5 main BLAST programs:</a:t>
            </a:r>
          </a:p>
        </p:txBody>
      </p:sp>
      <p:grpSp>
        <p:nvGrpSpPr>
          <p:cNvPr id="88067" name="Group 6"/>
          <p:cNvGrpSpPr>
            <a:grpSpLocks/>
          </p:cNvGrpSpPr>
          <p:nvPr/>
        </p:nvGrpSpPr>
        <p:grpSpPr bwMode="auto">
          <a:xfrm>
            <a:off x="395288" y="2492375"/>
            <a:ext cx="8077200" cy="2701925"/>
            <a:chOff x="288" y="1440"/>
            <a:chExt cx="5088" cy="1702"/>
          </a:xfrm>
        </p:grpSpPr>
        <p:sp>
          <p:nvSpPr>
            <p:cNvPr id="88069" name="Text Box 7"/>
            <p:cNvSpPr txBox="1">
              <a:spLocks noChangeArrowheads="1"/>
            </p:cNvSpPr>
            <p:nvPr/>
          </p:nvSpPr>
          <p:spPr bwMode="auto">
            <a:xfrm>
              <a:off x="288" y="1440"/>
              <a:ext cx="1392" cy="1702"/>
            </a:xfrm>
            <a:prstGeom prst="rect">
              <a:avLst/>
            </a:prstGeom>
            <a:noFill/>
            <a:ln w="1905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GB" sz="2000" b="1" dirty="0"/>
                <a:t>Program name</a:t>
              </a:r>
            </a:p>
            <a:p>
              <a:pPr algn="ctr">
                <a:spcBef>
                  <a:spcPct val="50000"/>
                </a:spcBef>
              </a:pPr>
              <a:r>
                <a:rPr lang="en-GB" sz="2000" b="1" dirty="0" err="1"/>
                <a:t>blastn</a:t>
              </a:r>
              <a:endParaRPr lang="en-GB" sz="2000" b="1" dirty="0"/>
            </a:p>
            <a:p>
              <a:pPr algn="ctr">
                <a:spcBef>
                  <a:spcPct val="50000"/>
                </a:spcBef>
              </a:pPr>
              <a:r>
                <a:rPr lang="en-GB" sz="2000" b="1" dirty="0" err="1"/>
                <a:t>blastp</a:t>
              </a:r>
              <a:endParaRPr lang="en-GB" sz="2000" b="1" dirty="0"/>
            </a:p>
            <a:p>
              <a:pPr algn="ctr">
                <a:spcBef>
                  <a:spcPct val="50000"/>
                </a:spcBef>
              </a:pPr>
              <a:r>
                <a:rPr lang="en-GB" sz="2000" b="1" dirty="0" err="1"/>
                <a:t>tblastn</a:t>
              </a:r>
              <a:endParaRPr lang="en-GB" sz="2000" b="1" dirty="0"/>
            </a:p>
            <a:p>
              <a:pPr algn="ctr">
                <a:spcBef>
                  <a:spcPct val="50000"/>
                </a:spcBef>
              </a:pPr>
              <a:r>
                <a:rPr lang="en-GB" sz="2000" b="1" dirty="0" err="1"/>
                <a:t>blastx</a:t>
              </a:r>
              <a:endParaRPr lang="en-GB" sz="2000" b="1" dirty="0"/>
            </a:p>
            <a:p>
              <a:pPr algn="ctr">
                <a:spcBef>
                  <a:spcPct val="50000"/>
                </a:spcBef>
              </a:pPr>
              <a:r>
                <a:rPr lang="en-GB" sz="2000" b="1" dirty="0" err="1"/>
                <a:t>tblastx</a:t>
              </a:r>
              <a:r>
                <a:rPr lang="en-GB" sz="2000" dirty="0"/>
                <a:t> </a:t>
              </a:r>
            </a:p>
          </p:txBody>
        </p:sp>
        <p:sp>
          <p:nvSpPr>
            <p:cNvPr id="88070" name="Text Box 8"/>
            <p:cNvSpPr txBox="1">
              <a:spLocks noChangeArrowheads="1"/>
            </p:cNvSpPr>
            <p:nvPr/>
          </p:nvSpPr>
          <p:spPr bwMode="auto">
            <a:xfrm>
              <a:off x="1680" y="1440"/>
              <a:ext cx="1920" cy="1702"/>
            </a:xfrm>
            <a:prstGeom prst="rect">
              <a:avLst/>
            </a:prstGeom>
            <a:noFill/>
            <a:ln w="1905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GB" sz="2000" b="1" dirty="0"/>
                <a:t>Query type</a:t>
              </a:r>
            </a:p>
            <a:p>
              <a:pPr>
                <a:spcBef>
                  <a:spcPct val="50000"/>
                </a:spcBef>
              </a:pPr>
              <a:r>
                <a:rPr lang="en-GB" sz="2000" dirty="0"/>
                <a:t>nucleotide</a:t>
              </a:r>
            </a:p>
            <a:p>
              <a:pPr>
                <a:spcBef>
                  <a:spcPct val="50000"/>
                </a:spcBef>
              </a:pPr>
              <a:r>
                <a:rPr lang="en-GB" sz="2000" dirty="0"/>
                <a:t>amino acid</a:t>
              </a:r>
            </a:p>
            <a:p>
              <a:pPr>
                <a:spcBef>
                  <a:spcPct val="50000"/>
                </a:spcBef>
              </a:pPr>
              <a:r>
                <a:rPr lang="en-GB" sz="2000" dirty="0"/>
                <a:t>amino acid</a:t>
              </a:r>
            </a:p>
            <a:p>
              <a:pPr>
                <a:spcBef>
                  <a:spcPct val="50000"/>
                </a:spcBef>
              </a:pPr>
              <a:r>
                <a:rPr lang="en-GB" sz="2000" dirty="0"/>
                <a:t>translated nucleotide</a:t>
              </a:r>
            </a:p>
            <a:p>
              <a:pPr>
                <a:spcBef>
                  <a:spcPct val="50000"/>
                </a:spcBef>
              </a:pPr>
              <a:r>
                <a:rPr lang="en-GB" sz="2000" dirty="0"/>
                <a:t>translated nucleotide</a:t>
              </a:r>
            </a:p>
          </p:txBody>
        </p:sp>
        <p:sp>
          <p:nvSpPr>
            <p:cNvPr id="88071" name="Text Box 9"/>
            <p:cNvSpPr txBox="1">
              <a:spLocks noChangeArrowheads="1"/>
            </p:cNvSpPr>
            <p:nvPr/>
          </p:nvSpPr>
          <p:spPr bwMode="auto">
            <a:xfrm>
              <a:off x="3600" y="1440"/>
              <a:ext cx="1776" cy="1702"/>
            </a:xfrm>
            <a:prstGeom prst="rect">
              <a:avLst/>
            </a:prstGeom>
            <a:noFill/>
            <a:ln w="1905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GB" sz="2000" b="1" dirty="0"/>
                <a:t>Database type</a:t>
              </a:r>
            </a:p>
            <a:p>
              <a:pPr>
                <a:spcBef>
                  <a:spcPct val="50000"/>
                </a:spcBef>
              </a:pPr>
              <a:r>
                <a:rPr lang="en-GB" sz="2000" dirty="0"/>
                <a:t>nucleotide</a:t>
              </a:r>
            </a:p>
            <a:p>
              <a:pPr>
                <a:spcBef>
                  <a:spcPct val="50000"/>
                </a:spcBef>
              </a:pPr>
              <a:r>
                <a:rPr lang="en-GB" sz="2000" dirty="0"/>
                <a:t>amino acid </a:t>
              </a:r>
            </a:p>
            <a:p>
              <a:pPr>
                <a:spcBef>
                  <a:spcPct val="50000"/>
                </a:spcBef>
              </a:pPr>
              <a:r>
                <a:rPr lang="en-GB" sz="2000" dirty="0"/>
                <a:t>translated nucleotide</a:t>
              </a:r>
            </a:p>
            <a:p>
              <a:pPr>
                <a:spcBef>
                  <a:spcPct val="50000"/>
                </a:spcBef>
              </a:pPr>
              <a:r>
                <a:rPr lang="en-GB" sz="2000" dirty="0"/>
                <a:t>amino acid</a:t>
              </a:r>
            </a:p>
            <a:p>
              <a:pPr>
                <a:spcBef>
                  <a:spcPct val="50000"/>
                </a:spcBef>
              </a:pPr>
              <a:r>
                <a:rPr lang="en-GB" sz="2000" dirty="0"/>
                <a:t>translated nucleotide</a:t>
              </a:r>
            </a:p>
          </p:txBody>
        </p:sp>
      </p:grpSp>
      <p:sp>
        <p:nvSpPr>
          <p:cNvPr id="88068" name="Text Box 14"/>
          <p:cNvSpPr txBox="1">
            <a:spLocks noChangeArrowheads="1"/>
          </p:cNvSpPr>
          <p:nvPr/>
        </p:nvSpPr>
        <p:spPr bwMode="auto">
          <a:xfrm>
            <a:off x="395288" y="5530399"/>
            <a:ext cx="8458426"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GB" sz="2000" dirty="0">
                <a:latin typeface="+mj-lt"/>
              </a:rPr>
              <a:t>Nucleotide translation is provided ‘</a:t>
            </a:r>
            <a:r>
              <a:rPr lang="en-GB" altLang="ja-JP" sz="2000" dirty="0">
                <a:latin typeface="+mj-lt"/>
              </a:rPr>
              <a:t>on-the-fly’ and can cover all 6 reading frames (or 3 as specified)</a:t>
            </a:r>
            <a:endParaRPr lang="en-GB" sz="2000" dirty="0">
              <a:latin typeface="+mj-lt"/>
            </a:endParaRPr>
          </a:p>
        </p:txBody>
      </p:sp>
      <p:grpSp>
        <p:nvGrpSpPr>
          <p:cNvPr id="12" name="Group 11">
            <a:extLst>
              <a:ext uri="{FF2B5EF4-FFF2-40B4-BE49-F238E27FC236}">
                <a16:creationId xmlns:a16="http://schemas.microsoft.com/office/drawing/2014/main" id="{B20818EC-66C2-4044-BB23-B2F72CD0F6EF}"/>
              </a:ext>
            </a:extLst>
          </p:cNvPr>
          <p:cNvGrpSpPr/>
          <p:nvPr/>
        </p:nvGrpSpPr>
        <p:grpSpPr>
          <a:xfrm>
            <a:off x="7878460" y="3224192"/>
            <a:ext cx="1212191" cy="1800000"/>
            <a:chOff x="7878460" y="3187271"/>
            <a:chExt cx="1212191" cy="1872233"/>
          </a:xfrm>
        </p:grpSpPr>
        <p:sp>
          <p:nvSpPr>
            <p:cNvPr id="13" name="TextBox 12">
              <a:extLst>
                <a:ext uri="{FF2B5EF4-FFF2-40B4-BE49-F238E27FC236}">
                  <a16:creationId xmlns:a16="http://schemas.microsoft.com/office/drawing/2014/main" id="{72151B93-F40D-4FBC-AA96-608FC3F4329F}"/>
                </a:ext>
              </a:extLst>
            </p:cNvPr>
            <p:cNvSpPr txBox="1"/>
            <p:nvPr/>
          </p:nvSpPr>
          <p:spPr>
            <a:xfrm>
              <a:off x="7878460" y="3187271"/>
              <a:ext cx="1212191" cy="800318"/>
            </a:xfrm>
            <a:prstGeom prst="rect">
              <a:avLst/>
            </a:prstGeom>
            <a:solidFill>
              <a:schemeClr val="bg1"/>
            </a:solidFill>
          </p:spPr>
          <p:txBody>
            <a:bodyPr wrap="none" rtlCol="0">
              <a:spAutoFit/>
            </a:bodyPr>
            <a:lstStyle/>
            <a:p>
              <a:r>
                <a:rPr lang="en-GB" sz="2400" dirty="0">
                  <a:latin typeface="Arial" charset="0"/>
                  <a:ea typeface="ＭＳ Ｐゴシック" charset="0"/>
                  <a:cs typeface="ＭＳ Ｐゴシック" charset="0"/>
                </a:rPr>
                <a:t>Slower!</a:t>
              </a:r>
              <a:endParaRPr lang="en-GB" sz="2000" dirty="0"/>
            </a:p>
            <a:p>
              <a:endParaRPr lang="en-GB" sz="2000" dirty="0"/>
            </a:p>
          </p:txBody>
        </p:sp>
        <p:sp>
          <p:nvSpPr>
            <p:cNvPr id="14" name="Down Arrow 1">
              <a:extLst>
                <a:ext uri="{FF2B5EF4-FFF2-40B4-BE49-F238E27FC236}">
                  <a16:creationId xmlns:a16="http://schemas.microsoft.com/office/drawing/2014/main" id="{4C5C8614-F1AA-4422-BDD0-B8912EE2EB83}"/>
                </a:ext>
              </a:extLst>
            </p:cNvPr>
            <p:cNvSpPr/>
            <p:nvPr/>
          </p:nvSpPr>
          <p:spPr>
            <a:xfrm>
              <a:off x="8189024" y="3763504"/>
              <a:ext cx="560832" cy="12960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7236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a:xfrm>
            <a:off x="360000" y="360000"/>
            <a:ext cx="8229600" cy="648000"/>
          </a:xfrm>
        </p:spPr>
        <p:txBody>
          <a:bodyPr>
            <a:noAutofit/>
          </a:bodyPr>
          <a:lstStyle/>
          <a:p>
            <a:pPr algn="l" eaLnBrk="1" hangingPunct="1"/>
            <a:r>
              <a:rPr lang="en-GB" sz="4000" dirty="0"/>
              <a:t>NCBI BLAST 1</a:t>
            </a:r>
            <a:r>
              <a:rPr lang="en-GB" sz="4000" baseline="30000" dirty="0"/>
              <a:t>st</a:t>
            </a:r>
            <a:r>
              <a:rPr lang="en-GB" sz="4000" dirty="0"/>
              <a:t> practical</a:t>
            </a:r>
          </a:p>
        </p:txBody>
      </p:sp>
      <p:pic>
        <p:nvPicPr>
          <p:cNvPr id="91138" name="Picture 5" descr="scl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082" y="1142997"/>
            <a:ext cx="7361501" cy="3405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1139" name="Text Box 6"/>
          <p:cNvSpPr txBox="1">
            <a:spLocks noChangeArrowheads="1"/>
          </p:cNvSpPr>
          <p:nvPr/>
        </p:nvSpPr>
        <p:spPr bwMode="auto">
          <a:xfrm>
            <a:off x="684213" y="4513387"/>
            <a:ext cx="7991475" cy="16158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GB" sz="2200" dirty="0">
                <a:latin typeface="+mj-lt"/>
              </a:rPr>
              <a:t>To search a protein sequence click on the “</a:t>
            </a:r>
            <a:r>
              <a:rPr lang="en-GB" altLang="ja-JP" sz="2200" dirty="0">
                <a:latin typeface="+mj-lt"/>
              </a:rPr>
              <a:t>protein blast” link.</a:t>
            </a:r>
          </a:p>
          <a:p>
            <a:pPr eaLnBrk="1" hangingPunct="1">
              <a:spcBef>
                <a:spcPct val="50000"/>
              </a:spcBef>
            </a:pPr>
            <a:r>
              <a:rPr lang="en-GB" sz="2200" dirty="0">
                <a:latin typeface="+mj-lt"/>
              </a:rPr>
              <a:t>You will be using </a:t>
            </a:r>
            <a:r>
              <a:rPr lang="en-GB" sz="2200" dirty="0" err="1">
                <a:latin typeface="+mj-lt"/>
              </a:rPr>
              <a:t>blastn</a:t>
            </a:r>
            <a:r>
              <a:rPr lang="en-GB" sz="2200" dirty="0">
                <a:latin typeface="+mj-lt"/>
              </a:rPr>
              <a:t> in your c/w, but this can return a lot of matches, and I won’t be able to discuss E-values properly (which is an important concept</a:t>
            </a:r>
          </a:p>
        </p:txBody>
      </p:sp>
    </p:spTree>
    <p:extLst>
      <p:ext uri="{BB962C8B-B14F-4D97-AF65-F5344CB8AC3E}">
        <p14:creationId xmlns:p14="http://schemas.microsoft.com/office/powerpoint/2010/main" val="4126954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360000" y="360000"/>
            <a:ext cx="8229600" cy="647700"/>
          </a:xfrm>
        </p:spPr>
        <p:txBody>
          <a:bodyPr vert="horz" lIns="91440" tIns="45720" rIns="91440" bIns="45720" rtlCol="0" anchor="ctr">
            <a:noAutofit/>
          </a:bodyPr>
          <a:lstStyle/>
          <a:p>
            <a:pPr algn="l"/>
            <a:r>
              <a:rPr lang="en-GB" sz="4000" dirty="0"/>
              <a:t>-Omics</a:t>
            </a:r>
          </a:p>
        </p:txBody>
      </p:sp>
      <p:sp>
        <p:nvSpPr>
          <p:cNvPr id="3" name="TextBox 2"/>
          <p:cNvSpPr txBox="1"/>
          <p:nvPr/>
        </p:nvSpPr>
        <p:spPr>
          <a:xfrm>
            <a:off x="682425" y="2703708"/>
            <a:ext cx="8229346" cy="3046988"/>
          </a:xfrm>
          <a:prstGeom prst="rect">
            <a:avLst/>
          </a:prstGeom>
          <a:noFill/>
        </p:spPr>
        <p:txBody>
          <a:bodyPr wrap="square" rtlCol="0">
            <a:spAutoFit/>
          </a:bodyPr>
          <a:lstStyle/>
          <a:p>
            <a:r>
              <a:rPr lang="en-US" sz="2400" b="1" dirty="0">
                <a:latin typeface="+mj-lt"/>
              </a:rPr>
              <a:t>Genomics</a:t>
            </a:r>
            <a:r>
              <a:rPr lang="en-US" sz="2400" dirty="0">
                <a:latin typeface="+mj-lt"/>
              </a:rPr>
              <a:t> - genes, regulatory and non-coding sequences </a:t>
            </a:r>
            <a:endParaRPr lang="en-US" sz="2400" dirty="0">
              <a:effectLst/>
              <a:latin typeface="+mj-lt"/>
            </a:endParaRPr>
          </a:p>
          <a:p>
            <a:r>
              <a:rPr lang="en-US" sz="2400" b="1" dirty="0">
                <a:latin typeface="+mj-lt"/>
              </a:rPr>
              <a:t>Transcriptomics</a:t>
            </a:r>
            <a:r>
              <a:rPr lang="en-US" sz="2400" dirty="0">
                <a:latin typeface="+mj-lt"/>
              </a:rPr>
              <a:t> – mRNAs (+ vars. from alternative splicing) </a:t>
            </a:r>
            <a:endParaRPr lang="en-US" sz="2400" dirty="0">
              <a:effectLst/>
              <a:latin typeface="+mj-lt"/>
            </a:endParaRPr>
          </a:p>
          <a:p>
            <a:r>
              <a:rPr lang="en-US" sz="2400" b="1" dirty="0">
                <a:latin typeface="+mj-lt"/>
              </a:rPr>
              <a:t>Proteomics</a:t>
            </a:r>
            <a:r>
              <a:rPr lang="en-US" sz="2400" dirty="0">
                <a:latin typeface="+mj-lt"/>
              </a:rPr>
              <a:t> – Protein expression </a:t>
            </a:r>
            <a:endParaRPr lang="en-US" sz="2400" dirty="0">
              <a:effectLst/>
              <a:latin typeface="+mj-lt"/>
            </a:endParaRPr>
          </a:p>
          <a:p>
            <a:r>
              <a:rPr lang="en-US" sz="2400" b="1" dirty="0">
                <a:latin typeface="+mj-lt"/>
              </a:rPr>
              <a:t>Metabolomics</a:t>
            </a:r>
            <a:r>
              <a:rPr lang="en-US" sz="2400" dirty="0">
                <a:latin typeface="+mj-lt"/>
              </a:rPr>
              <a:t> – Metabolites and metabolic networks </a:t>
            </a:r>
            <a:endParaRPr lang="en-US" sz="2400" dirty="0">
              <a:effectLst/>
              <a:latin typeface="+mj-lt"/>
            </a:endParaRPr>
          </a:p>
          <a:p>
            <a:r>
              <a:rPr lang="en-US" sz="2400" b="1" dirty="0" err="1">
                <a:latin typeface="+mj-lt"/>
              </a:rPr>
              <a:t>Interactomics</a:t>
            </a:r>
            <a:r>
              <a:rPr lang="en-US" sz="2400" dirty="0">
                <a:latin typeface="+mj-lt"/>
              </a:rPr>
              <a:t> – protein-protein interactions</a:t>
            </a:r>
          </a:p>
          <a:p>
            <a:r>
              <a:rPr lang="en-US" sz="2400" b="1" dirty="0">
                <a:effectLst/>
                <a:latin typeface="+mj-lt"/>
              </a:rPr>
              <a:t>Structura</a:t>
            </a:r>
            <a:r>
              <a:rPr lang="en-US" sz="2400" b="1" dirty="0">
                <a:latin typeface="+mj-lt"/>
              </a:rPr>
              <a:t>l genomics </a:t>
            </a:r>
            <a:r>
              <a:rPr lang="en-US" sz="2400" dirty="0">
                <a:latin typeface="+mj-lt"/>
              </a:rPr>
              <a:t>– experimental and modelling methods to determine all protein structures in a genome </a:t>
            </a:r>
            <a:endParaRPr lang="en-US" sz="2400" dirty="0">
              <a:effectLst/>
              <a:latin typeface="+mj-lt"/>
            </a:endParaRPr>
          </a:p>
          <a:p>
            <a:endParaRPr lang="en-US" sz="2400" dirty="0">
              <a:latin typeface="+mj-lt"/>
            </a:endParaRPr>
          </a:p>
        </p:txBody>
      </p:sp>
      <p:sp>
        <p:nvSpPr>
          <p:cNvPr id="2" name="Rectangle 1"/>
          <p:cNvSpPr/>
          <p:nvPr/>
        </p:nvSpPr>
        <p:spPr>
          <a:xfrm>
            <a:off x="682427" y="1134903"/>
            <a:ext cx="8229344" cy="830997"/>
          </a:xfrm>
          <a:prstGeom prst="rect">
            <a:avLst/>
          </a:prstGeom>
          <a:ln>
            <a:noFill/>
          </a:ln>
        </p:spPr>
        <p:txBody>
          <a:bodyPr wrap="square">
            <a:spAutoFit/>
          </a:bodyPr>
          <a:lstStyle/>
          <a:p>
            <a:r>
              <a:rPr lang="en-US" sz="2400" dirty="0"/>
              <a:t>–</a:t>
            </a:r>
            <a:r>
              <a:rPr lang="en-US" sz="2400" dirty="0" err="1"/>
              <a:t>ome</a:t>
            </a:r>
            <a:r>
              <a:rPr lang="en-US" sz="2400" dirty="0"/>
              <a:t>: i.e. chromosome </a:t>
            </a:r>
            <a:r>
              <a:rPr lang="el-GR" altLang="en-US" sz="2400" i="1" dirty="0"/>
              <a:t>σώμα</a:t>
            </a:r>
            <a:r>
              <a:rPr lang="en-GB" altLang="en-US" sz="2400" i="1" dirty="0"/>
              <a:t>,</a:t>
            </a:r>
            <a:r>
              <a:rPr lang="en-GB" sz="2400" dirty="0"/>
              <a:t> </a:t>
            </a:r>
            <a:r>
              <a:rPr lang="en-US" altLang="en-US" sz="2400" dirty="0" err="1"/>
              <a:t>sóma</a:t>
            </a:r>
            <a:r>
              <a:rPr lang="en-GB" sz="2400" dirty="0"/>
              <a:t>, “body” (1888)</a:t>
            </a:r>
            <a:r>
              <a:rPr lang="en-US" sz="2400" dirty="0"/>
              <a:t>. Genome (1920!), proteome, metabolome…</a:t>
            </a:r>
          </a:p>
        </p:txBody>
      </p:sp>
      <p:sp>
        <p:nvSpPr>
          <p:cNvPr id="5" name="Rectangle 4">
            <a:extLst>
              <a:ext uri="{FF2B5EF4-FFF2-40B4-BE49-F238E27FC236}">
                <a16:creationId xmlns:a16="http://schemas.microsoft.com/office/drawing/2014/main" id="{BF42C619-69D3-48F3-9479-8B70A9CB7BD8}"/>
              </a:ext>
            </a:extLst>
          </p:cNvPr>
          <p:cNvSpPr/>
          <p:nvPr/>
        </p:nvSpPr>
        <p:spPr>
          <a:xfrm>
            <a:off x="1922915" y="2103971"/>
            <a:ext cx="5103769" cy="461665"/>
          </a:xfrm>
          <a:prstGeom prst="rect">
            <a:avLst/>
          </a:prstGeom>
          <a:ln>
            <a:solidFill>
              <a:schemeClr val="tx1"/>
            </a:solidFill>
          </a:ln>
        </p:spPr>
        <p:txBody>
          <a:bodyPr wrap="none">
            <a:spAutoFit/>
          </a:bodyPr>
          <a:lstStyle/>
          <a:p>
            <a:r>
              <a:rPr lang="en-US" sz="2400" b="1" dirty="0"/>
              <a:t>-omics:</a:t>
            </a:r>
            <a:r>
              <a:rPr lang="en-US" sz="2400" dirty="0"/>
              <a:t> refers to the study of an ‘–</a:t>
            </a:r>
            <a:r>
              <a:rPr lang="en-US" sz="2400" dirty="0" err="1"/>
              <a:t>ome</a:t>
            </a:r>
            <a:r>
              <a:rPr lang="en-US" sz="2400" dirty="0"/>
              <a:t>’</a:t>
            </a:r>
            <a:endParaRPr lang="en-US" sz="2400" b="1" dirty="0"/>
          </a:p>
        </p:txBody>
      </p:sp>
    </p:spTree>
    <p:extLst>
      <p:ext uri="{BB962C8B-B14F-4D97-AF65-F5344CB8AC3E}">
        <p14:creationId xmlns:p14="http://schemas.microsoft.com/office/powerpoint/2010/main" val="3970086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5" descr="scl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88913"/>
            <a:ext cx="7956550" cy="6491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8527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a:xfrm>
            <a:off x="360000" y="360000"/>
            <a:ext cx="8229600" cy="648000"/>
          </a:xfrm>
        </p:spPr>
        <p:txBody>
          <a:bodyPr>
            <a:noAutofit/>
          </a:bodyPr>
          <a:lstStyle/>
          <a:p>
            <a:pPr algn="l" eaLnBrk="1" hangingPunct="1"/>
            <a:r>
              <a:rPr lang="en-GB" sz="4000" dirty="0"/>
              <a:t>NCBI BLAST Output 1</a:t>
            </a:r>
            <a:r>
              <a:rPr lang="en-GB" sz="4000" baseline="30000" dirty="0"/>
              <a:t>st</a:t>
            </a:r>
            <a:r>
              <a:rPr lang="en-GB" sz="4000" dirty="0"/>
              <a:t> practical</a:t>
            </a:r>
          </a:p>
        </p:txBody>
      </p:sp>
      <p:pic>
        <p:nvPicPr>
          <p:cNvPr id="95234" name="Picture 5" descr="scl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052513"/>
            <a:ext cx="7272337" cy="4676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5235" name="Text Box 6"/>
          <p:cNvSpPr txBox="1">
            <a:spLocks noChangeArrowheads="1"/>
          </p:cNvSpPr>
          <p:nvPr/>
        </p:nvSpPr>
        <p:spPr bwMode="auto">
          <a:xfrm>
            <a:off x="323850" y="5949950"/>
            <a:ext cx="8280400"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GB" sz="2200" dirty="0">
                <a:latin typeface="+mj-lt"/>
              </a:rPr>
              <a:t>The top of the display shows any conserved domains and the positions of reported alignments.</a:t>
            </a:r>
          </a:p>
        </p:txBody>
      </p:sp>
    </p:spTree>
    <p:extLst>
      <p:ext uri="{BB962C8B-B14F-4D97-AF65-F5344CB8AC3E}">
        <p14:creationId xmlns:p14="http://schemas.microsoft.com/office/powerpoint/2010/main" val="1113236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Picture 5" descr="scl9"/>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673678" y="2485308"/>
            <a:ext cx="5170019" cy="3913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6259" name="Text Box 7"/>
          <p:cNvSpPr txBox="1">
            <a:spLocks noChangeArrowheads="1"/>
          </p:cNvSpPr>
          <p:nvPr/>
        </p:nvSpPr>
        <p:spPr bwMode="auto">
          <a:xfrm>
            <a:off x="790937" y="992743"/>
            <a:ext cx="7514863" cy="1277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GB" sz="2200" dirty="0">
                <a:latin typeface="+mj-lt"/>
              </a:rPr>
              <a:t>Next is a list of description lines for the reported hits.</a:t>
            </a:r>
          </a:p>
          <a:p>
            <a:pPr eaLnBrk="1" hangingPunct="1">
              <a:spcBef>
                <a:spcPct val="50000"/>
              </a:spcBef>
            </a:pPr>
            <a:r>
              <a:rPr lang="en-GB" sz="2200" dirty="0">
                <a:latin typeface="+mj-lt"/>
              </a:rPr>
              <a:t>By the end of the first practical you should know what all this means</a:t>
            </a:r>
          </a:p>
        </p:txBody>
      </p:sp>
      <p:sp>
        <p:nvSpPr>
          <p:cNvPr id="5" name="Rectangle 2">
            <a:extLst>
              <a:ext uri="{FF2B5EF4-FFF2-40B4-BE49-F238E27FC236}">
                <a16:creationId xmlns:a16="http://schemas.microsoft.com/office/drawing/2014/main" id="{D9770B7C-C918-4DA9-84BC-28631C168071}"/>
              </a:ext>
            </a:extLst>
          </p:cNvPr>
          <p:cNvSpPr>
            <a:spLocks noGrp="1" noChangeArrowheads="1"/>
          </p:cNvSpPr>
          <p:nvPr>
            <p:ph type="title"/>
          </p:nvPr>
        </p:nvSpPr>
        <p:spPr>
          <a:xfrm>
            <a:off x="360000" y="360000"/>
            <a:ext cx="8229600" cy="648000"/>
          </a:xfrm>
        </p:spPr>
        <p:txBody>
          <a:bodyPr>
            <a:noAutofit/>
          </a:bodyPr>
          <a:lstStyle/>
          <a:p>
            <a:pPr algn="l" eaLnBrk="1" hangingPunct="1"/>
            <a:r>
              <a:rPr lang="en-GB" sz="4000" dirty="0"/>
              <a:t>NCBI BLAST Output 1</a:t>
            </a:r>
            <a:r>
              <a:rPr lang="en-GB" sz="4000" baseline="30000" dirty="0"/>
              <a:t>st</a:t>
            </a:r>
            <a:r>
              <a:rPr lang="en-GB" sz="4000" dirty="0"/>
              <a:t> practical</a:t>
            </a:r>
          </a:p>
        </p:txBody>
      </p:sp>
    </p:spTree>
    <p:extLst>
      <p:ext uri="{BB962C8B-B14F-4D97-AF65-F5344CB8AC3E}">
        <p14:creationId xmlns:p14="http://schemas.microsoft.com/office/powerpoint/2010/main" val="123412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Picture 5" descr="scl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2151" y="1531122"/>
            <a:ext cx="5158021" cy="4140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7282" name="Text Box 6"/>
          <p:cNvSpPr txBox="1">
            <a:spLocks noChangeArrowheads="1"/>
          </p:cNvSpPr>
          <p:nvPr/>
        </p:nvSpPr>
        <p:spPr bwMode="auto">
          <a:xfrm>
            <a:off x="664800" y="5855106"/>
            <a:ext cx="7695429"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GB" sz="2200" dirty="0">
                <a:latin typeface="+mj-lt"/>
              </a:rPr>
              <a:t>The design of the report may differ between websites – but same description of lines and format of alignments in all of them.</a:t>
            </a:r>
          </a:p>
        </p:txBody>
      </p:sp>
      <p:sp>
        <p:nvSpPr>
          <p:cNvPr id="4" name="Rectangle 2">
            <a:extLst>
              <a:ext uri="{FF2B5EF4-FFF2-40B4-BE49-F238E27FC236}">
                <a16:creationId xmlns:a16="http://schemas.microsoft.com/office/drawing/2014/main" id="{74A2E4B4-F9E8-4693-8FDC-D5F245305692}"/>
              </a:ext>
            </a:extLst>
          </p:cNvPr>
          <p:cNvSpPr>
            <a:spLocks noGrp="1" noChangeArrowheads="1"/>
          </p:cNvSpPr>
          <p:nvPr>
            <p:ph type="title"/>
          </p:nvPr>
        </p:nvSpPr>
        <p:spPr>
          <a:xfrm>
            <a:off x="359999" y="360000"/>
            <a:ext cx="8387393" cy="648000"/>
          </a:xfrm>
        </p:spPr>
        <p:txBody>
          <a:bodyPr>
            <a:noAutofit/>
          </a:bodyPr>
          <a:lstStyle/>
          <a:p>
            <a:pPr algn="l" eaLnBrk="1" hangingPunct="1"/>
            <a:r>
              <a:rPr lang="en-GB" sz="4000" dirty="0"/>
              <a:t>NCBI BLAST Output - alignments 1</a:t>
            </a:r>
            <a:r>
              <a:rPr lang="en-GB" sz="4000" baseline="30000" dirty="0"/>
              <a:t>st</a:t>
            </a:r>
            <a:r>
              <a:rPr lang="en-GB" sz="4000" dirty="0"/>
              <a:t> 							practical</a:t>
            </a:r>
          </a:p>
        </p:txBody>
      </p:sp>
    </p:spTree>
    <p:extLst>
      <p:ext uri="{BB962C8B-B14F-4D97-AF65-F5344CB8AC3E}">
        <p14:creationId xmlns:p14="http://schemas.microsoft.com/office/powerpoint/2010/main" val="2085635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p:cNvSpPr>
            <a:spLocks noGrp="1"/>
          </p:cNvSpPr>
          <p:nvPr>
            <p:ph type="title"/>
          </p:nvPr>
        </p:nvSpPr>
        <p:spPr>
          <a:xfrm>
            <a:off x="360000" y="360000"/>
            <a:ext cx="8229600" cy="648000"/>
          </a:xfrm>
        </p:spPr>
        <p:txBody>
          <a:bodyPr>
            <a:noAutofit/>
          </a:bodyPr>
          <a:lstStyle/>
          <a:p>
            <a:pPr algn="l" eaLnBrk="1" hangingPunct="1"/>
            <a:r>
              <a:rPr lang="en-GB" sz="4000" dirty="0"/>
              <a:t>BLAST E-Value 1</a:t>
            </a:r>
            <a:r>
              <a:rPr lang="en-GB" sz="4000" baseline="30000" dirty="0"/>
              <a:t>st</a:t>
            </a:r>
            <a:r>
              <a:rPr lang="en-GB" sz="4000" dirty="0"/>
              <a:t> practical</a:t>
            </a:r>
          </a:p>
        </p:txBody>
      </p:sp>
      <p:sp>
        <p:nvSpPr>
          <p:cNvPr id="99330" name="TextBox 3"/>
          <p:cNvSpPr txBox="1">
            <a:spLocks noChangeArrowheads="1"/>
          </p:cNvSpPr>
          <p:nvPr/>
        </p:nvSpPr>
        <p:spPr bwMode="auto">
          <a:xfrm>
            <a:off x="571500" y="1285875"/>
            <a:ext cx="7929563" cy="40934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GB" sz="1800" dirty="0">
                <a:latin typeface="Arial" panose="020B0604020202020204" pitchFamily="34" charset="0"/>
                <a:cs typeface="Arial" panose="020B0604020202020204" pitchFamily="34" charset="0"/>
              </a:rPr>
              <a:t>The </a:t>
            </a:r>
            <a:r>
              <a:rPr lang="en-GB" sz="1800" b="1" dirty="0">
                <a:latin typeface="Arial" panose="020B0604020202020204" pitchFamily="34" charset="0"/>
                <a:cs typeface="Arial" panose="020B0604020202020204" pitchFamily="34" charset="0"/>
              </a:rPr>
              <a:t>E</a:t>
            </a:r>
            <a:r>
              <a:rPr lang="en-GB" sz="1800" dirty="0">
                <a:latin typeface="Arial" panose="020B0604020202020204" pitchFamily="34" charset="0"/>
                <a:cs typeface="Arial" panose="020B0604020202020204" pitchFamily="34" charset="0"/>
              </a:rPr>
              <a:t>, or </a:t>
            </a:r>
            <a:r>
              <a:rPr lang="en-GB" sz="1800" b="1" dirty="0">
                <a:latin typeface="Arial" panose="020B0604020202020204" pitchFamily="34" charset="0"/>
                <a:cs typeface="Arial" panose="020B0604020202020204" pitchFamily="34" charset="0"/>
              </a:rPr>
              <a:t>Expectation</a:t>
            </a:r>
            <a:r>
              <a:rPr lang="en-GB" sz="1800" dirty="0">
                <a:latin typeface="Arial" panose="020B0604020202020204" pitchFamily="34" charset="0"/>
                <a:cs typeface="Arial" panose="020B0604020202020204" pitchFamily="34" charset="0"/>
              </a:rPr>
              <a:t>, value is the most important reported statistic. </a:t>
            </a:r>
          </a:p>
          <a:p>
            <a:pPr eaLnBrk="1" hangingPunct="1"/>
            <a:endParaRPr lang="en-GB" sz="1800" dirty="0">
              <a:latin typeface="Arial" panose="020B0604020202020204" pitchFamily="34" charset="0"/>
              <a:cs typeface="Arial" panose="020B0604020202020204" pitchFamily="34" charset="0"/>
            </a:endParaRPr>
          </a:p>
          <a:p>
            <a:pPr eaLnBrk="1" hangingPunct="1"/>
            <a:r>
              <a:rPr lang="en-GB" sz="1800" dirty="0">
                <a:latin typeface="Arial" panose="020B0604020202020204" pitchFamily="34" charset="0"/>
                <a:cs typeface="Arial" panose="020B0604020202020204" pitchFamily="34" charset="0"/>
              </a:rPr>
              <a:t>It is a measure of how reliable the alignment is, i.e. how likely it is to reflect real homology between the sequences.</a:t>
            </a:r>
          </a:p>
          <a:p>
            <a:pPr eaLnBrk="1" hangingPunct="1"/>
            <a:endParaRPr lang="en-GB" sz="1800" dirty="0">
              <a:latin typeface="Arial" panose="020B0604020202020204" pitchFamily="34" charset="0"/>
              <a:cs typeface="Arial" panose="020B0604020202020204" pitchFamily="34" charset="0"/>
            </a:endParaRPr>
          </a:p>
          <a:p>
            <a:pPr eaLnBrk="1" hangingPunct="1"/>
            <a:r>
              <a:rPr lang="en-GB" sz="1800" dirty="0">
                <a:solidFill>
                  <a:srgbClr val="FF0000"/>
                </a:solidFill>
                <a:latin typeface="Arial" panose="020B0604020202020204" pitchFamily="34" charset="0"/>
                <a:cs typeface="Arial" panose="020B0604020202020204" pitchFamily="34" charset="0"/>
              </a:rPr>
              <a:t>It is the expected number of alignments of sequences of this length with the given score or better that would be found by chance in a search of the database used.</a:t>
            </a:r>
          </a:p>
          <a:p>
            <a:pPr eaLnBrk="1" hangingPunct="1"/>
            <a:endParaRPr lang="en-GB" sz="1800" dirty="0">
              <a:latin typeface="Arial" panose="020B0604020202020204" pitchFamily="34" charset="0"/>
              <a:cs typeface="Arial" panose="020B0604020202020204" pitchFamily="34" charset="0"/>
            </a:endParaRPr>
          </a:p>
          <a:p>
            <a:pPr eaLnBrk="1" hangingPunct="1"/>
            <a:r>
              <a:rPr lang="en-GB" sz="1800" dirty="0">
                <a:latin typeface="Arial" panose="020B0604020202020204" pitchFamily="34" charset="0"/>
                <a:cs typeface="Arial" panose="020B0604020202020204" pitchFamily="34" charset="0"/>
              </a:rPr>
              <a:t>The E-value takes in to account the size of the query sequence, the length of the alignment and overall score and the size of the queried database.</a:t>
            </a:r>
          </a:p>
          <a:p>
            <a:pPr eaLnBrk="1" hangingPunct="1"/>
            <a:endParaRPr lang="en-GB" sz="1800" dirty="0">
              <a:latin typeface="Arial" panose="020B0604020202020204" pitchFamily="34" charset="0"/>
              <a:cs typeface="Arial" panose="020B0604020202020204" pitchFamily="34" charset="0"/>
            </a:endParaRPr>
          </a:p>
          <a:p>
            <a:pPr eaLnBrk="1" hangingPunct="1"/>
            <a:r>
              <a:rPr lang="en-GB" sz="2200" dirty="0">
                <a:latin typeface="+mj-lt"/>
              </a:rPr>
              <a:t>My first paper was the result of a single blast search: HIV-1 and 2 </a:t>
            </a:r>
            <a:r>
              <a:rPr lang="en-GB" sz="2200" dirty="0" err="1">
                <a:latin typeface="+mj-lt"/>
              </a:rPr>
              <a:t>Vpr</a:t>
            </a:r>
            <a:r>
              <a:rPr lang="en-GB" sz="2200" dirty="0">
                <a:latin typeface="+mj-lt"/>
              </a:rPr>
              <a:t> were homologous to HIV-2 </a:t>
            </a:r>
            <a:r>
              <a:rPr lang="en-GB" sz="2200" dirty="0" err="1">
                <a:latin typeface="+mj-lt"/>
              </a:rPr>
              <a:t>Vpx</a:t>
            </a:r>
            <a:r>
              <a:rPr lang="en-GB" sz="2200" dirty="0">
                <a:latin typeface="+mj-lt"/>
              </a:rPr>
              <a:t> (protein) e.g. </a:t>
            </a:r>
            <a:r>
              <a:rPr lang="en-GB" sz="2200" i="1" dirty="0" err="1">
                <a:latin typeface="+mj-lt"/>
              </a:rPr>
              <a:t>vpr</a:t>
            </a:r>
            <a:r>
              <a:rPr lang="en-GB" sz="2200" dirty="0">
                <a:latin typeface="+mj-lt"/>
              </a:rPr>
              <a:t> and </a:t>
            </a:r>
            <a:r>
              <a:rPr lang="en-GB" sz="2200" i="1" dirty="0" err="1">
                <a:latin typeface="+mj-lt"/>
              </a:rPr>
              <a:t>vpx</a:t>
            </a:r>
            <a:r>
              <a:rPr lang="en-GB" sz="2200" dirty="0">
                <a:latin typeface="+mj-lt"/>
              </a:rPr>
              <a:t>=genes</a:t>
            </a:r>
          </a:p>
        </p:txBody>
      </p:sp>
    </p:spTree>
    <p:extLst>
      <p:ext uri="{BB962C8B-B14F-4D97-AF65-F5344CB8AC3E}">
        <p14:creationId xmlns:p14="http://schemas.microsoft.com/office/powerpoint/2010/main" val="3420723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ChangeArrowheads="1"/>
          </p:cNvSpPr>
          <p:nvPr>
            <p:ph type="title"/>
          </p:nvPr>
        </p:nvSpPr>
        <p:spPr>
          <a:xfrm>
            <a:off x="360000" y="360000"/>
            <a:ext cx="8229600" cy="648000"/>
          </a:xfrm>
        </p:spPr>
        <p:txBody>
          <a:bodyPr>
            <a:noAutofit/>
          </a:bodyPr>
          <a:lstStyle/>
          <a:p>
            <a:pPr algn="l" eaLnBrk="1" hangingPunct="1"/>
            <a:r>
              <a:rPr lang="en-GB" sz="4000" dirty="0"/>
              <a:t>What is a good BLAST alignment? 1</a:t>
            </a:r>
            <a:r>
              <a:rPr lang="en-GB" sz="4000" baseline="30000" dirty="0"/>
              <a:t>st</a:t>
            </a:r>
            <a:r>
              <a:rPr lang="en-GB" sz="4000" dirty="0"/>
              <a:t> practical</a:t>
            </a:r>
          </a:p>
        </p:txBody>
      </p:sp>
      <p:sp>
        <p:nvSpPr>
          <p:cNvPr id="104450" name="Text Box 3"/>
          <p:cNvSpPr txBox="1">
            <a:spLocks noChangeArrowheads="1"/>
          </p:cNvSpPr>
          <p:nvPr/>
        </p:nvSpPr>
        <p:spPr bwMode="auto">
          <a:xfrm>
            <a:off x="360000" y="1591810"/>
            <a:ext cx="8353425" cy="3416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GB" sz="1800" dirty="0">
                <a:latin typeface="Arial" panose="020B0604020202020204" pitchFamily="34" charset="0"/>
                <a:cs typeface="Arial" panose="020B0604020202020204" pitchFamily="34" charset="0"/>
              </a:rPr>
              <a:t>Rules of thumb:</a:t>
            </a:r>
            <a:endParaRPr lang="en-GB" sz="1800" b="1" dirty="0">
              <a:latin typeface="Arial" panose="020B0604020202020204" pitchFamily="34" charset="0"/>
              <a:cs typeface="Arial" panose="020B0604020202020204" pitchFamily="34" charset="0"/>
            </a:endParaRPr>
          </a:p>
          <a:p>
            <a:pPr eaLnBrk="1" hangingPunct="1">
              <a:spcBef>
                <a:spcPct val="50000"/>
              </a:spcBef>
            </a:pPr>
            <a:r>
              <a:rPr lang="en-GB" sz="1800" b="1" dirty="0">
                <a:latin typeface="Arial" panose="020B0604020202020204" pitchFamily="34" charset="0"/>
                <a:cs typeface="Arial" panose="020B0604020202020204" pitchFamily="34" charset="0"/>
              </a:rPr>
              <a:t>E-value </a:t>
            </a:r>
            <a:r>
              <a:rPr lang="en-GB" sz="1800" dirty="0">
                <a:latin typeface="Arial" panose="020B0604020202020204" pitchFamily="34" charset="0"/>
                <a:cs typeface="Arial" panose="020B0604020202020204" pitchFamily="34" charset="0"/>
              </a:rPr>
              <a:t>should be less than 1e-3  – the smaller the better!</a:t>
            </a:r>
          </a:p>
          <a:p>
            <a:pPr eaLnBrk="1" hangingPunct="1">
              <a:spcBef>
                <a:spcPct val="50000"/>
              </a:spcBef>
            </a:pPr>
            <a:r>
              <a:rPr lang="en-GB" sz="1800" dirty="0">
                <a:latin typeface="Arial" panose="020B0604020202020204" pitchFamily="34" charset="0"/>
                <a:cs typeface="Arial" panose="020B0604020202020204" pitchFamily="34" charset="0"/>
              </a:rPr>
              <a:t>In order to consider the sequences to be homologous, looking for &gt;25% </a:t>
            </a:r>
            <a:r>
              <a:rPr lang="en-GB" sz="1800" b="1" dirty="0">
                <a:latin typeface="Arial" panose="020B0604020202020204" pitchFamily="34" charset="0"/>
                <a:cs typeface="Arial" panose="020B0604020202020204" pitchFamily="34" charset="0"/>
              </a:rPr>
              <a:t>identity</a:t>
            </a:r>
            <a:r>
              <a:rPr lang="en-GB" sz="1800" dirty="0">
                <a:latin typeface="Arial" panose="020B0604020202020204" pitchFamily="34" charset="0"/>
                <a:cs typeface="Arial" panose="020B0604020202020204" pitchFamily="34" charset="0"/>
              </a:rPr>
              <a:t> (75% for nucleotide sequences). </a:t>
            </a:r>
          </a:p>
          <a:p>
            <a:pPr eaLnBrk="1" hangingPunct="1">
              <a:spcBef>
                <a:spcPct val="50000"/>
              </a:spcBef>
            </a:pPr>
            <a:r>
              <a:rPr lang="en-GB" sz="1800" dirty="0">
                <a:latin typeface="Arial" panose="020B0604020202020204" pitchFamily="34" charset="0"/>
                <a:cs typeface="Arial" panose="020B0604020202020204" pitchFamily="34" charset="0"/>
              </a:rPr>
              <a:t>However, this is only really true for sequences greater than 100 amino acids.</a:t>
            </a:r>
          </a:p>
          <a:p>
            <a:pPr eaLnBrk="1" hangingPunct="1">
              <a:spcBef>
                <a:spcPct val="50000"/>
              </a:spcBef>
            </a:pPr>
            <a:endParaRPr lang="en-GB" sz="1800" dirty="0">
              <a:latin typeface="Arial" panose="020B0604020202020204" pitchFamily="34" charset="0"/>
              <a:cs typeface="Arial" panose="020B0604020202020204" pitchFamily="34" charset="0"/>
            </a:endParaRPr>
          </a:p>
          <a:p>
            <a:pPr eaLnBrk="1" hangingPunct="1">
              <a:spcBef>
                <a:spcPct val="50000"/>
              </a:spcBef>
            </a:pPr>
            <a:r>
              <a:rPr lang="en-GB" sz="1800" dirty="0">
                <a:latin typeface="Arial" panose="020B0604020202020204" pitchFamily="34" charset="0"/>
                <a:cs typeface="Arial" panose="020B0604020202020204" pitchFamily="34" charset="0"/>
              </a:rPr>
              <a:t>Bear in mind that it is possible to obtain near perfect matches between short sequences, say 10 amino acids, from totally unrelated proteins.</a:t>
            </a:r>
          </a:p>
          <a:p>
            <a:pPr eaLnBrk="1" hangingPunct="1">
              <a:spcBef>
                <a:spcPct val="50000"/>
              </a:spcBef>
            </a:pPr>
            <a:r>
              <a:rPr lang="en-GB" sz="1800" dirty="0">
                <a:latin typeface="Arial" panose="020B0604020202020204" pitchFamily="34" charset="0"/>
                <a:cs typeface="Arial" panose="020B0604020202020204" pitchFamily="34" charset="0"/>
              </a:rPr>
              <a:t>Also, just because a match has an e-value of 1 or 10 </a:t>
            </a:r>
            <a:r>
              <a:rPr lang="en-GB" sz="1800" u="sng" dirty="0">
                <a:latin typeface="Arial" panose="020B0604020202020204" pitchFamily="34" charset="0"/>
                <a:cs typeface="Arial" panose="020B0604020202020204" pitchFamily="34" charset="0"/>
              </a:rPr>
              <a:t>it might still be related!</a:t>
            </a:r>
          </a:p>
        </p:txBody>
      </p:sp>
    </p:spTree>
    <p:extLst>
      <p:ext uri="{BB962C8B-B14F-4D97-AF65-F5344CB8AC3E}">
        <p14:creationId xmlns:p14="http://schemas.microsoft.com/office/powerpoint/2010/main" val="3973574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2"/>
          <p:cNvSpPr>
            <a:spLocks noGrp="1" noChangeArrowheads="1"/>
          </p:cNvSpPr>
          <p:nvPr>
            <p:ph type="title"/>
          </p:nvPr>
        </p:nvSpPr>
        <p:spPr>
          <a:xfrm>
            <a:off x="360000" y="360000"/>
            <a:ext cx="8229600" cy="648000"/>
          </a:xfrm>
        </p:spPr>
        <p:txBody>
          <a:bodyPr>
            <a:normAutofit/>
          </a:bodyPr>
          <a:lstStyle/>
          <a:p>
            <a:pPr algn="l" eaLnBrk="1" hangingPunct="1"/>
            <a:r>
              <a:rPr lang="en-GB" sz="3600" dirty="0">
                <a:solidFill>
                  <a:schemeClr val="accent2"/>
                </a:solidFill>
              </a:rPr>
              <a:t>Multiple Sequence Alignments-2</a:t>
            </a:r>
            <a:r>
              <a:rPr lang="en-GB" sz="3600" baseline="30000" dirty="0">
                <a:solidFill>
                  <a:schemeClr val="accent2"/>
                </a:solidFill>
              </a:rPr>
              <a:t>nd</a:t>
            </a:r>
            <a:r>
              <a:rPr lang="en-GB" sz="3600" dirty="0">
                <a:solidFill>
                  <a:schemeClr val="accent2"/>
                </a:solidFill>
              </a:rPr>
              <a:t> practical</a:t>
            </a:r>
          </a:p>
        </p:txBody>
      </p:sp>
      <p:sp>
        <p:nvSpPr>
          <p:cNvPr id="456708" name="Text Box 4"/>
          <p:cNvSpPr txBox="1">
            <a:spLocks noChangeArrowheads="1"/>
          </p:cNvSpPr>
          <p:nvPr/>
        </p:nvSpPr>
        <p:spPr bwMode="auto">
          <a:xfrm>
            <a:off x="468313" y="1412875"/>
            <a:ext cx="8555107" cy="2631490"/>
          </a:xfrm>
          <a:prstGeom prst="rect">
            <a:avLst/>
          </a:prstGeom>
          <a:noFill/>
          <a:ln w="9525">
            <a:noFill/>
            <a:miter lim="800000"/>
            <a:headEnd/>
            <a:tailEnd/>
          </a:ln>
          <a:effectLst/>
        </p:spPr>
        <p:txBody>
          <a:bodyPr wrap="square">
            <a:spAutoFit/>
          </a:bodyPr>
          <a:lstStyle/>
          <a:p>
            <a:pPr>
              <a:spcBef>
                <a:spcPct val="50000"/>
              </a:spcBef>
              <a:defRPr/>
            </a:pPr>
            <a:r>
              <a:rPr lang="en-GB" sz="2200" dirty="0">
                <a:latin typeface="Arial" panose="020B0604020202020204" pitchFamily="34" charset="0"/>
                <a:cs typeface="Arial" panose="020B0604020202020204" pitchFamily="34" charset="0"/>
              </a:rPr>
              <a:t>Enable the determination of sequence conservation of domains</a:t>
            </a:r>
          </a:p>
          <a:p>
            <a:pPr>
              <a:spcBef>
                <a:spcPct val="50000"/>
              </a:spcBef>
              <a:defRPr/>
            </a:pPr>
            <a:r>
              <a:rPr lang="en-GB" sz="2200" dirty="0">
                <a:latin typeface="Arial" panose="020B0604020202020204" pitchFamily="34" charset="0"/>
                <a:cs typeface="Arial" panose="020B0604020202020204" pitchFamily="34" charset="0"/>
              </a:rPr>
              <a:t>Allow identification of amino acid conservation at an individual site, - indicative of a functional/structural role</a:t>
            </a:r>
          </a:p>
          <a:p>
            <a:pPr>
              <a:spcBef>
                <a:spcPct val="50000"/>
              </a:spcBef>
              <a:defRPr/>
            </a:pPr>
            <a:r>
              <a:rPr lang="en-GB" sz="2200" dirty="0">
                <a:latin typeface="Arial" panose="020B0604020202020204" pitchFamily="34" charset="0"/>
                <a:cs typeface="Arial" panose="020B0604020202020204" pitchFamily="34" charset="0"/>
              </a:rPr>
              <a:t>Enable prediction of secondary and tertiary protein structures</a:t>
            </a:r>
          </a:p>
          <a:p>
            <a:pPr>
              <a:spcBef>
                <a:spcPct val="50000"/>
              </a:spcBef>
              <a:defRPr/>
            </a:pPr>
            <a:r>
              <a:rPr lang="en-GB" sz="2200" dirty="0">
                <a:latin typeface="Arial" panose="020B0604020202020204" pitchFamily="34" charset="0"/>
                <a:cs typeface="Arial" panose="020B0604020202020204" pitchFamily="34" charset="0"/>
              </a:rPr>
              <a:t>&gt;&gt;&gt;&gt;&gt;	Basis to build phylogenetic trees to determine the shared 			evolutionary origin in a set of sequences</a:t>
            </a:r>
          </a:p>
        </p:txBody>
      </p:sp>
    </p:spTree>
    <p:extLst>
      <p:ext uri="{BB962C8B-B14F-4D97-AF65-F5344CB8AC3E}">
        <p14:creationId xmlns:p14="http://schemas.microsoft.com/office/powerpoint/2010/main" val="27887502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ChangeArrowheads="1"/>
          </p:cNvSpPr>
          <p:nvPr>
            <p:ph type="title"/>
          </p:nvPr>
        </p:nvSpPr>
        <p:spPr>
          <a:xfrm>
            <a:off x="360000" y="360000"/>
            <a:ext cx="8229600" cy="648000"/>
          </a:xfrm>
        </p:spPr>
        <p:txBody>
          <a:bodyPr>
            <a:normAutofit/>
          </a:bodyPr>
          <a:lstStyle/>
          <a:p>
            <a:pPr algn="l" eaLnBrk="1" hangingPunct="1"/>
            <a:r>
              <a:rPr lang="en-GB" sz="3600" dirty="0">
                <a:solidFill>
                  <a:schemeClr val="accent2"/>
                </a:solidFill>
              </a:rPr>
              <a:t>Clustal-2</a:t>
            </a:r>
            <a:r>
              <a:rPr lang="en-GB" sz="3600" baseline="30000" dirty="0">
                <a:solidFill>
                  <a:schemeClr val="accent2"/>
                </a:solidFill>
              </a:rPr>
              <a:t>nd</a:t>
            </a:r>
            <a:r>
              <a:rPr lang="en-GB" sz="3600" dirty="0">
                <a:solidFill>
                  <a:schemeClr val="accent2"/>
                </a:solidFill>
              </a:rPr>
              <a:t> practical</a:t>
            </a:r>
          </a:p>
        </p:txBody>
      </p:sp>
      <p:sp>
        <p:nvSpPr>
          <p:cNvPr id="129026" name="Text Box 4"/>
          <p:cNvSpPr txBox="1">
            <a:spLocks noChangeArrowheads="1"/>
          </p:cNvSpPr>
          <p:nvPr/>
        </p:nvSpPr>
        <p:spPr bwMode="auto">
          <a:xfrm>
            <a:off x="539749" y="1075220"/>
            <a:ext cx="8131977"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err="1"/>
              <a:t>Clustal</a:t>
            </a:r>
            <a:r>
              <a:rPr lang="en-US" dirty="0"/>
              <a:t> is one of the most widely used program for multiple sequence alignments, but there are many others.</a:t>
            </a:r>
          </a:p>
          <a:p>
            <a:pPr eaLnBrk="1" hangingPunct="1"/>
            <a:endParaRPr lang="en-US" dirty="0"/>
          </a:p>
        </p:txBody>
      </p:sp>
      <p:sp>
        <p:nvSpPr>
          <p:cNvPr id="129028" name="Text Box 8"/>
          <p:cNvSpPr txBox="1">
            <a:spLocks noChangeArrowheads="1"/>
          </p:cNvSpPr>
          <p:nvPr/>
        </p:nvSpPr>
        <p:spPr bwMode="auto">
          <a:xfrm>
            <a:off x="539750" y="1937660"/>
            <a:ext cx="7479179"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t>It can be run through a web interface at </a:t>
            </a:r>
            <a:r>
              <a:rPr lang="en-US" sz="2000" dirty="0" err="1"/>
              <a:t>Clustal</a:t>
            </a:r>
            <a:r>
              <a:rPr lang="en-US" sz="2000" dirty="0"/>
              <a:t> Omega:</a:t>
            </a:r>
          </a:p>
          <a:p>
            <a:pPr eaLnBrk="1" hangingPunct="1"/>
            <a:r>
              <a:rPr lang="en-US" sz="2000" b="1" dirty="0">
                <a:solidFill>
                  <a:schemeClr val="tx2"/>
                </a:solidFill>
              </a:rPr>
              <a:t>https://</a:t>
            </a:r>
            <a:r>
              <a:rPr lang="en-US" sz="2000" b="1" dirty="0" err="1">
                <a:solidFill>
                  <a:schemeClr val="tx2"/>
                </a:solidFill>
              </a:rPr>
              <a:t>www.ebi.ac.uk</a:t>
            </a:r>
            <a:r>
              <a:rPr lang="en-US" sz="2000" b="1" dirty="0">
                <a:solidFill>
                  <a:schemeClr val="tx2"/>
                </a:solidFill>
              </a:rPr>
              <a:t>/</a:t>
            </a:r>
            <a:r>
              <a:rPr lang="en-US" sz="2000" b="1" dirty="0" err="1">
                <a:solidFill>
                  <a:schemeClr val="tx2"/>
                </a:solidFill>
              </a:rPr>
              <a:t>jdispatcher</a:t>
            </a:r>
            <a:r>
              <a:rPr lang="en-US" sz="2000" b="1" dirty="0">
                <a:solidFill>
                  <a:schemeClr val="tx2"/>
                </a:solidFill>
              </a:rPr>
              <a:t>/</a:t>
            </a:r>
            <a:r>
              <a:rPr lang="en-US" sz="2000" b="1" dirty="0" err="1">
                <a:solidFill>
                  <a:schemeClr val="tx2"/>
                </a:solidFill>
              </a:rPr>
              <a:t>msa</a:t>
            </a:r>
            <a:r>
              <a:rPr lang="en-US" sz="2000" b="1" dirty="0">
                <a:solidFill>
                  <a:schemeClr val="tx2"/>
                </a:solidFill>
              </a:rPr>
              <a:t>/</a:t>
            </a:r>
            <a:r>
              <a:rPr lang="en-US" sz="2000" b="1" dirty="0" err="1">
                <a:solidFill>
                  <a:schemeClr val="tx2"/>
                </a:solidFill>
              </a:rPr>
              <a:t>clustalo</a:t>
            </a:r>
            <a:endParaRPr lang="en-US" sz="2000" b="1" dirty="0">
              <a:solidFill>
                <a:schemeClr val="tx2"/>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8525" y="2836506"/>
            <a:ext cx="4877265" cy="3464352"/>
          </a:xfrm>
          <a:prstGeom prst="rect">
            <a:avLst/>
          </a:prstGeom>
        </p:spPr>
      </p:pic>
    </p:spTree>
    <p:extLst>
      <p:ext uri="{BB962C8B-B14F-4D97-AF65-F5344CB8AC3E}">
        <p14:creationId xmlns:p14="http://schemas.microsoft.com/office/powerpoint/2010/main" val="2713684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60000" y="360000"/>
            <a:ext cx="8229600" cy="648000"/>
          </a:xfrm>
        </p:spPr>
        <p:txBody>
          <a:bodyPr>
            <a:normAutofit/>
          </a:bodyPr>
          <a:lstStyle/>
          <a:p>
            <a:pPr algn="l" eaLnBrk="1" hangingPunct="1"/>
            <a:r>
              <a:rPr lang="en-GB" sz="3600" dirty="0" err="1">
                <a:solidFill>
                  <a:schemeClr val="accent2"/>
                </a:solidFill>
              </a:rPr>
              <a:t>Clustal</a:t>
            </a:r>
            <a:r>
              <a:rPr lang="en-GB" sz="3600" dirty="0">
                <a:solidFill>
                  <a:schemeClr val="accent2"/>
                </a:solidFill>
              </a:rPr>
              <a:t> output-2</a:t>
            </a:r>
            <a:r>
              <a:rPr lang="en-GB" sz="3600" baseline="30000" dirty="0">
                <a:solidFill>
                  <a:schemeClr val="accent2"/>
                </a:solidFill>
              </a:rPr>
              <a:t>nd</a:t>
            </a:r>
            <a:r>
              <a:rPr lang="en-GB" sz="3600" dirty="0">
                <a:solidFill>
                  <a:schemeClr val="accent2"/>
                </a:solidFill>
              </a:rPr>
              <a:t> practical</a:t>
            </a:r>
          </a:p>
        </p:txBody>
      </p:sp>
      <p:pic>
        <p:nvPicPr>
          <p:cNvPr id="3" name="Picture 2" descr="A screenshot of a dna test&#10;&#10;Description automatically generated">
            <a:extLst>
              <a:ext uri="{FF2B5EF4-FFF2-40B4-BE49-F238E27FC236}">
                <a16:creationId xmlns:a16="http://schemas.microsoft.com/office/drawing/2014/main" id="{636D7FC3-005C-114A-2171-A9EA1EA9E07C}"/>
              </a:ext>
            </a:extLst>
          </p:cNvPr>
          <p:cNvPicPr>
            <a:picLocks noChangeAspect="1"/>
          </p:cNvPicPr>
          <p:nvPr/>
        </p:nvPicPr>
        <p:blipFill>
          <a:blip r:embed="rId3"/>
          <a:stretch>
            <a:fillRect/>
          </a:stretch>
        </p:blipFill>
        <p:spPr>
          <a:xfrm>
            <a:off x="1768994" y="1146874"/>
            <a:ext cx="5606011" cy="4564252"/>
          </a:xfrm>
          <a:prstGeom prst="rect">
            <a:avLst/>
          </a:prstGeom>
        </p:spPr>
      </p:pic>
      <p:sp>
        <p:nvSpPr>
          <p:cNvPr id="6" name="TextBox 5">
            <a:extLst>
              <a:ext uri="{FF2B5EF4-FFF2-40B4-BE49-F238E27FC236}">
                <a16:creationId xmlns:a16="http://schemas.microsoft.com/office/drawing/2014/main" id="{5CF63E00-0D7D-0F7F-270C-7DD157989F96}"/>
              </a:ext>
            </a:extLst>
          </p:cNvPr>
          <p:cNvSpPr txBox="1"/>
          <p:nvPr/>
        </p:nvSpPr>
        <p:spPr>
          <a:xfrm>
            <a:off x="1878496" y="5957717"/>
            <a:ext cx="4572000" cy="461665"/>
          </a:xfrm>
          <a:prstGeom prst="rect">
            <a:avLst/>
          </a:prstGeom>
          <a:noFill/>
        </p:spPr>
        <p:txBody>
          <a:bodyPr wrap="square">
            <a:spAutoFit/>
          </a:bodyPr>
          <a:lstStyle/>
          <a:p>
            <a:r>
              <a:rPr lang="en-GB" sz="2400" dirty="0"/>
              <a:t>Is this a good alignment or not?</a:t>
            </a:r>
            <a:endParaRPr lang="en-US" sz="2400" dirty="0"/>
          </a:p>
        </p:txBody>
      </p:sp>
    </p:spTree>
    <p:extLst>
      <p:ext uri="{BB962C8B-B14F-4D97-AF65-F5344CB8AC3E}">
        <p14:creationId xmlns:p14="http://schemas.microsoft.com/office/powerpoint/2010/main" val="2328092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ChangeArrowheads="1"/>
          </p:cNvSpPr>
          <p:nvPr>
            <p:ph type="title"/>
          </p:nvPr>
        </p:nvSpPr>
        <p:spPr>
          <a:xfrm>
            <a:off x="360000" y="360000"/>
            <a:ext cx="8229600" cy="648000"/>
          </a:xfrm>
        </p:spPr>
        <p:txBody>
          <a:bodyPr>
            <a:normAutofit/>
          </a:bodyPr>
          <a:lstStyle/>
          <a:p>
            <a:pPr algn="l"/>
            <a:r>
              <a:rPr lang="en-GB" sz="3600" dirty="0">
                <a:solidFill>
                  <a:schemeClr val="accent2"/>
                </a:solidFill>
              </a:rPr>
              <a:t>Building Trees-2</a:t>
            </a:r>
            <a:r>
              <a:rPr lang="en-GB" sz="3600" baseline="30000" dirty="0">
                <a:solidFill>
                  <a:schemeClr val="accent2"/>
                </a:solidFill>
              </a:rPr>
              <a:t>nd</a:t>
            </a:r>
            <a:r>
              <a:rPr lang="en-GB" sz="3600" dirty="0">
                <a:solidFill>
                  <a:schemeClr val="accent2"/>
                </a:solidFill>
              </a:rPr>
              <a:t> practical</a:t>
            </a:r>
          </a:p>
        </p:txBody>
      </p:sp>
      <p:sp>
        <p:nvSpPr>
          <p:cNvPr id="149506" name="Text Box 4"/>
          <p:cNvSpPr txBox="1">
            <a:spLocks noChangeArrowheads="1"/>
          </p:cNvSpPr>
          <p:nvPr/>
        </p:nvSpPr>
        <p:spPr bwMode="auto">
          <a:xfrm>
            <a:off x="539750" y="1412875"/>
            <a:ext cx="5075859" cy="44012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GB" sz="2000" dirty="0"/>
              <a:t>To build the tree, first you need a set of related sequences.</a:t>
            </a:r>
          </a:p>
          <a:p>
            <a:pPr eaLnBrk="1" hangingPunct="1">
              <a:spcBef>
                <a:spcPct val="50000"/>
              </a:spcBef>
            </a:pPr>
            <a:r>
              <a:rPr lang="en-GB" sz="2000" dirty="0"/>
              <a:t>One option to derive these is to use BLAST (or PSI-BLAST) with an initial query sequence to find related, homologous sequences.</a:t>
            </a:r>
          </a:p>
          <a:p>
            <a:pPr eaLnBrk="1" hangingPunct="1">
              <a:spcBef>
                <a:spcPct val="50000"/>
              </a:spcBef>
            </a:pPr>
            <a:r>
              <a:rPr lang="en-GB" sz="2000" dirty="0"/>
              <a:t>All of the sequences need to be in the same file to be aligned with a MSA program such as </a:t>
            </a:r>
            <a:r>
              <a:rPr lang="en-GB" sz="2000" dirty="0" err="1"/>
              <a:t>Clustal</a:t>
            </a:r>
            <a:r>
              <a:rPr lang="en-GB" sz="2000" dirty="0"/>
              <a:t> or Muscle.</a:t>
            </a:r>
          </a:p>
          <a:p>
            <a:pPr eaLnBrk="1" hangingPunct="1">
              <a:spcBef>
                <a:spcPct val="50000"/>
              </a:spcBef>
            </a:pPr>
            <a:r>
              <a:rPr lang="en-GB" sz="2000" dirty="0"/>
              <a:t>Both of these are available as web interfaces at EBI.</a:t>
            </a:r>
          </a:p>
          <a:p>
            <a:pPr eaLnBrk="1" hangingPunct="1">
              <a:spcBef>
                <a:spcPct val="50000"/>
              </a:spcBef>
            </a:pPr>
            <a:r>
              <a:rPr lang="en-GB" sz="2000" dirty="0"/>
              <a:t>Import trees in the </a:t>
            </a:r>
            <a:r>
              <a:rPr lang="en-GB" sz="2000" dirty="0" err="1"/>
              <a:t>Newick</a:t>
            </a:r>
            <a:r>
              <a:rPr lang="en-GB" sz="2000" dirty="0"/>
              <a:t> format</a:t>
            </a:r>
          </a:p>
        </p:txBody>
      </p:sp>
      <p:pic>
        <p:nvPicPr>
          <p:cNvPr id="3" name="Picture 2" descr="A screenshot of a phone&#10;&#10;Description automatically generated">
            <a:extLst>
              <a:ext uri="{FF2B5EF4-FFF2-40B4-BE49-F238E27FC236}">
                <a16:creationId xmlns:a16="http://schemas.microsoft.com/office/drawing/2014/main" id="{6F3A0E20-5513-2190-1518-7CE4BF36DE90}"/>
              </a:ext>
            </a:extLst>
          </p:cNvPr>
          <p:cNvPicPr>
            <a:picLocks noChangeAspect="1"/>
          </p:cNvPicPr>
          <p:nvPr/>
        </p:nvPicPr>
        <p:blipFill>
          <a:blip r:embed="rId3"/>
          <a:stretch>
            <a:fillRect/>
          </a:stretch>
        </p:blipFill>
        <p:spPr>
          <a:xfrm>
            <a:off x="6036512" y="1137209"/>
            <a:ext cx="1626558" cy="5520440"/>
          </a:xfrm>
          <a:prstGeom prst="rect">
            <a:avLst/>
          </a:prstGeom>
        </p:spPr>
      </p:pic>
    </p:spTree>
    <p:extLst>
      <p:ext uri="{BB962C8B-B14F-4D97-AF65-F5344CB8AC3E}">
        <p14:creationId xmlns:p14="http://schemas.microsoft.com/office/powerpoint/2010/main" val="4066668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a:xfrm>
            <a:off x="685800" y="378255"/>
            <a:ext cx="7772400" cy="647700"/>
          </a:xfrm>
        </p:spPr>
        <p:txBody>
          <a:bodyPr>
            <a:noAutofit/>
          </a:bodyPr>
          <a:lstStyle/>
          <a:p>
            <a:pPr algn="l" eaLnBrk="1" hangingPunct="1"/>
            <a:r>
              <a:rPr lang="en-GB" sz="4000" dirty="0"/>
              <a:t>Access to Data and Tools</a:t>
            </a:r>
          </a:p>
        </p:txBody>
      </p:sp>
      <p:sp>
        <p:nvSpPr>
          <p:cNvPr id="34819" name="Text Box 5"/>
          <p:cNvSpPr txBox="1">
            <a:spLocks noChangeArrowheads="1"/>
          </p:cNvSpPr>
          <p:nvPr/>
        </p:nvSpPr>
        <p:spPr bwMode="auto">
          <a:xfrm>
            <a:off x="457199" y="1291437"/>
            <a:ext cx="8483601" cy="38933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GB" sz="2600" dirty="0">
                <a:latin typeface="+mj-lt"/>
              </a:rPr>
              <a:t>There are many web based </a:t>
            </a:r>
            <a:r>
              <a:rPr lang="en-GB" sz="2600" b="1" dirty="0">
                <a:latin typeface="+mj-lt"/>
              </a:rPr>
              <a:t>bioinformatics portals</a:t>
            </a:r>
            <a:r>
              <a:rPr lang="en-GB" sz="2600" dirty="0">
                <a:latin typeface="+mj-lt"/>
              </a:rPr>
              <a:t> to tools and databases. We will be looking at the NCBI and EBI a lot during the week</a:t>
            </a:r>
          </a:p>
          <a:p>
            <a:pPr eaLnBrk="1" hangingPunct="1">
              <a:spcBef>
                <a:spcPct val="50000"/>
              </a:spcBef>
            </a:pPr>
            <a:endParaRPr lang="en-GB" sz="2600" dirty="0">
              <a:latin typeface="+mj-lt"/>
            </a:endParaRPr>
          </a:p>
          <a:p>
            <a:pPr eaLnBrk="1" hangingPunct="1">
              <a:spcBef>
                <a:spcPct val="50000"/>
              </a:spcBef>
              <a:buFontTx/>
              <a:buChar char="•"/>
            </a:pPr>
            <a:r>
              <a:rPr lang="en-GB" sz="2600" b="1" dirty="0">
                <a:latin typeface="+mj-lt"/>
              </a:rPr>
              <a:t> EBI			</a:t>
            </a:r>
            <a:r>
              <a:rPr lang="en-GB" sz="2600" dirty="0">
                <a:latin typeface="+mj-lt"/>
              </a:rPr>
              <a:t>European Bioinformatics Institute 									</a:t>
            </a:r>
            <a:r>
              <a:rPr lang="en-GB" sz="2600" dirty="0">
                <a:latin typeface="+mj-lt"/>
                <a:hlinkClick r:id="rId3"/>
              </a:rPr>
              <a:t>http://www.ebi.ac.uk</a:t>
            </a:r>
            <a:r>
              <a:rPr lang="en-GB" sz="2600" dirty="0">
                <a:latin typeface="+mj-lt"/>
              </a:rPr>
              <a:t> </a:t>
            </a:r>
          </a:p>
          <a:p>
            <a:pPr eaLnBrk="1" hangingPunct="1">
              <a:spcBef>
                <a:spcPct val="50000"/>
              </a:spcBef>
              <a:buFontTx/>
              <a:buChar char="•"/>
            </a:pPr>
            <a:r>
              <a:rPr lang="en-GB" sz="2600" b="1" dirty="0">
                <a:latin typeface="+mj-lt"/>
              </a:rPr>
              <a:t> NCBI			</a:t>
            </a:r>
            <a:r>
              <a:rPr lang="en-GB" sz="2600" dirty="0">
                <a:latin typeface="+mj-lt"/>
              </a:rPr>
              <a:t>National </a:t>
            </a:r>
            <a:r>
              <a:rPr lang="en-GB" sz="2600" dirty="0" err="1">
                <a:latin typeface="+mj-lt"/>
              </a:rPr>
              <a:t>Center</a:t>
            </a:r>
            <a:r>
              <a:rPr lang="en-GB" sz="2600" dirty="0">
                <a:latin typeface="+mj-lt"/>
              </a:rPr>
              <a:t> for Biotechnology Information</a:t>
            </a:r>
            <a:r>
              <a:rPr lang="en-GB" sz="2600" b="1" dirty="0">
                <a:latin typeface="+mj-lt"/>
              </a:rPr>
              <a:t> 					</a:t>
            </a:r>
            <a:r>
              <a:rPr lang="en-GB" sz="2600" dirty="0">
                <a:latin typeface="+mj-lt"/>
                <a:hlinkClick r:id="rId4"/>
              </a:rPr>
              <a:t>http://www.ncbi.nlm.nih.gov</a:t>
            </a:r>
            <a:endParaRPr lang="en-GB" sz="2600" dirty="0">
              <a:latin typeface="+mj-lt"/>
            </a:endParaRPr>
          </a:p>
        </p:txBody>
      </p:sp>
    </p:spTree>
    <p:extLst>
      <p:ext uri="{BB962C8B-B14F-4D97-AF65-F5344CB8AC3E}">
        <p14:creationId xmlns:p14="http://schemas.microsoft.com/office/powerpoint/2010/main" val="6778447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418478" y="360000"/>
            <a:ext cx="8229600" cy="648000"/>
          </a:xfrm>
        </p:spPr>
        <p:txBody>
          <a:bodyPr>
            <a:normAutofit/>
          </a:bodyPr>
          <a:lstStyle/>
          <a:p>
            <a:pPr algn="l"/>
            <a:r>
              <a:rPr lang="en-GB" sz="3600" dirty="0">
                <a:solidFill>
                  <a:schemeClr val="accent2"/>
                </a:solidFill>
              </a:rPr>
              <a:t>Tree Building Programs-2</a:t>
            </a:r>
            <a:r>
              <a:rPr lang="en-GB" sz="3600" baseline="30000" dirty="0">
                <a:solidFill>
                  <a:schemeClr val="accent2"/>
                </a:solidFill>
              </a:rPr>
              <a:t>nd</a:t>
            </a:r>
            <a:r>
              <a:rPr lang="en-GB" sz="3600" dirty="0">
                <a:solidFill>
                  <a:schemeClr val="accent2"/>
                </a:solidFill>
              </a:rPr>
              <a:t> practical</a:t>
            </a:r>
          </a:p>
        </p:txBody>
      </p:sp>
      <p:sp>
        <p:nvSpPr>
          <p:cNvPr id="116739" name="Text Box 4"/>
          <p:cNvSpPr txBox="1">
            <a:spLocks noChangeArrowheads="1"/>
          </p:cNvSpPr>
          <p:nvPr/>
        </p:nvSpPr>
        <p:spPr bwMode="auto">
          <a:xfrm>
            <a:off x="495922" y="1125538"/>
            <a:ext cx="8447088" cy="4339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defRPr>
            </a:lvl1pPr>
            <a:lvl2pPr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 hangingPunct="0">
              <a:spcBef>
                <a:spcPct val="0"/>
              </a:spcBef>
              <a:spcAft>
                <a:spcPct val="0"/>
              </a:spcAft>
              <a:defRPr>
                <a:solidFill>
                  <a:schemeClr val="tx1"/>
                </a:solidFill>
                <a:latin typeface="Arial" charset="0"/>
                <a:ea typeface="ＭＳ Ｐゴシック" charset="0"/>
              </a:defRPr>
            </a:lvl6pPr>
            <a:lvl7pPr marL="2971800" indent="-228600" eaLnBrk="0" fontAlgn="b" hangingPunct="0">
              <a:spcBef>
                <a:spcPct val="0"/>
              </a:spcBef>
              <a:spcAft>
                <a:spcPct val="0"/>
              </a:spcAft>
              <a:defRPr>
                <a:solidFill>
                  <a:schemeClr val="tx1"/>
                </a:solidFill>
                <a:latin typeface="Arial" charset="0"/>
                <a:ea typeface="ＭＳ Ｐゴシック" charset="0"/>
              </a:defRPr>
            </a:lvl7pPr>
            <a:lvl8pPr marL="3429000" indent="-228600" eaLnBrk="0" fontAlgn="b" hangingPunct="0">
              <a:spcBef>
                <a:spcPct val="0"/>
              </a:spcBef>
              <a:spcAft>
                <a:spcPct val="0"/>
              </a:spcAft>
              <a:defRPr>
                <a:solidFill>
                  <a:schemeClr val="tx1"/>
                </a:solidFill>
                <a:latin typeface="Arial" charset="0"/>
                <a:ea typeface="ＭＳ Ｐゴシック" charset="0"/>
              </a:defRPr>
            </a:lvl8pPr>
            <a:lvl9pPr marL="3886200" indent="-228600" eaLnBrk="0" fontAlgn="b"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50000"/>
              </a:spcBef>
            </a:pPr>
            <a:r>
              <a:rPr lang="en-GB" sz="2400" dirty="0"/>
              <a:t>Once you have a MSA you can use one of numerous packages to build your tree.</a:t>
            </a:r>
          </a:p>
          <a:p>
            <a:pPr eaLnBrk="1" fontAlgn="base" hangingPunct="1">
              <a:spcBef>
                <a:spcPct val="50000"/>
              </a:spcBef>
            </a:pPr>
            <a:r>
              <a:rPr lang="en-GB" sz="2400" dirty="0"/>
              <a:t>MSA programs often contain tree building algorithms.</a:t>
            </a:r>
          </a:p>
          <a:p>
            <a:pPr eaLnBrk="1" fontAlgn="base" hangingPunct="1">
              <a:spcBef>
                <a:spcPct val="50000"/>
              </a:spcBef>
            </a:pPr>
            <a:r>
              <a:rPr lang="en-GB" sz="2400" dirty="0"/>
              <a:t>Tree building methods can be grouped into three major categories:</a:t>
            </a:r>
          </a:p>
          <a:p>
            <a:pPr lvl="1" eaLnBrk="1" fontAlgn="base" hangingPunct="1">
              <a:spcBef>
                <a:spcPct val="50000"/>
              </a:spcBef>
              <a:buFontTx/>
              <a:buChar char="•"/>
            </a:pPr>
            <a:r>
              <a:rPr lang="en-GB" sz="2400" dirty="0"/>
              <a:t> </a:t>
            </a:r>
            <a:r>
              <a:rPr lang="en-GB" sz="2400" b="1" dirty="0">
                <a:solidFill>
                  <a:srgbClr val="0000FF"/>
                </a:solidFill>
              </a:rPr>
              <a:t>Distance Based Methods: </a:t>
            </a:r>
            <a:r>
              <a:rPr lang="en-GB" sz="2400" dirty="0"/>
              <a:t>Neighbour Joining</a:t>
            </a:r>
          </a:p>
          <a:p>
            <a:pPr lvl="1" eaLnBrk="1" fontAlgn="base" hangingPunct="1">
              <a:spcBef>
                <a:spcPct val="50000"/>
              </a:spcBef>
              <a:buFontTx/>
              <a:buChar char="•"/>
            </a:pPr>
            <a:r>
              <a:rPr lang="en-GB" sz="2400" b="1" dirty="0">
                <a:solidFill>
                  <a:srgbClr val="0000FF"/>
                </a:solidFill>
              </a:rPr>
              <a:t> Character Based Methods: </a:t>
            </a:r>
            <a:r>
              <a:rPr lang="en-GB" sz="2400" dirty="0">
                <a:solidFill>
                  <a:srgbClr val="000000"/>
                </a:solidFill>
              </a:rPr>
              <a:t>Maximum Parsimony, Maximum Likelihood</a:t>
            </a:r>
          </a:p>
          <a:p>
            <a:pPr lvl="1" eaLnBrk="1" fontAlgn="base" hangingPunct="1">
              <a:spcBef>
                <a:spcPct val="50000"/>
              </a:spcBef>
              <a:buFontTx/>
              <a:buChar char="•"/>
            </a:pPr>
            <a:r>
              <a:rPr lang="en-GB" sz="2400" b="1" dirty="0">
                <a:solidFill>
                  <a:srgbClr val="0000FF"/>
                </a:solidFill>
              </a:rPr>
              <a:t> Bayesian Methods</a:t>
            </a:r>
          </a:p>
        </p:txBody>
      </p:sp>
    </p:spTree>
    <p:extLst>
      <p:ext uri="{BB962C8B-B14F-4D97-AF65-F5344CB8AC3E}">
        <p14:creationId xmlns:p14="http://schemas.microsoft.com/office/powerpoint/2010/main" val="3602586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4"/>
          <p:cNvSpPr>
            <a:spLocks noChangeArrowheads="1"/>
          </p:cNvSpPr>
          <p:nvPr/>
        </p:nvSpPr>
        <p:spPr bwMode="auto">
          <a:xfrm>
            <a:off x="313531" y="317534"/>
            <a:ext cx="8229600" cy="64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eaLnBrk="0" hangingPunct="0"/>
            <a:r>
              <a:rPr lang="en-GB" sz="3600" dirty="0">
                <a:solidFill>
                  <a:schemeClr val="accent2"/>
                </a:solidFill>
                <a:latin typeface="+mj-lt"/>
                <a:ea typeface="+mj-ea"/>
                <a:cs typeface="+mj-cs"/>
              </a:rPr>
              <a:t>Rooted and Unrooted Trees-2</a:t>
            </a:r>
            <a:r>
              <a:rPr lang="en-GB" sz="3600" baseline="30000" dirty="0">
                <a:solidFill>
                  <a:schemeClr val="accent2"/>
                </a:solidFill>
                <a:latin typeface="+mj-lt"/>
                <a:ea typeface="+mj-ea"/>
                <a:cs typeface="+mj-cs"/>
              </a:rPr>
              <a:t>nd</a:t>
            </a:r>
            <a:r>
              <a:rPr lang="en-GB" sz="3600" dirty="0">
                <a:solidFill>
                  <a:schemeClr val="accent2"/>
                </a:solidFill>
                <a:latin typeface="+mj-lt"/>
                <a:ea typeface="+mj-ea"/>
                <a:cs typeface="+mj-cs"/>
              </a:rPr>
              <a:t> practical</a:t>
            </a:r>
          </a:p>
        </p:txBody>
      </p:sp>
      <p:sp>
        <p:nvSpPr>
          <p:cNvPr id="146434" name="Text Box 5"/>
          <p:cNvSpPr txBox="1">
            <a:spLocks noChangeArrowheads="1"/>
          </p:cNvSpPr>
          <p:nvPr/>
        </p:nvSpPr>
        <p:spPr bwMode="auto">
          <a:xfrm>
            <a:off x="516970" y="1363508"/>
            <a:ext cx="7777163" cy="37856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GB" b="1" dirty="0"/>
              <a:t>Rooted Trees:</a:t>
            </a:r>
          </a:p>
          <a:p>
            <a:pPr eaLnBrk="1" hangingPunct="1">
              <a:spcBef>
                <a:spcPct val="50000"/>
              </a:spcBef>
            </a:pPr>
            <a:r>
              <a:rPr lang="en-GB" dirty="0"/>
              <a:t>Each node with descendants represents the most recent common ancestor of the descendants.</a:t>
            </a:r>
          </a:p>
          <a:p>
            <a:pPr eaLnBrk="1" hangingPunct="1">
              <a:spcBef>
                <a:spcPct val="50000"/>
              </a:spcBef>
            </a:pPr>
            <a:r>
              <a:rPr lang="en-GB" b="1" dirty="0"/>
              <a:t>Unrooted</a:t>
            </a:r>
            <a:r>
              <a:rPr lang="en-GB" dirty="0"/>
              <a:t> </a:t>
            </a:r>
            <a:r>
              <a:rPr lang="en-GB" b="1" dirty="0"/>
              <a:t>Trees:</a:t>
            </a:r>
          </a:p>
          <a:p>
            <a:pPr eaLnBrk="1" hangingPunct="1">
              <a:spcBef>
                <a:spcPct val="50000"/>
              </a:spcBef>
            </a:pPr>
            <a:r>
              <a:rPr lang="en-GB" dirty="0"/>
              <a:t>The tree illustrates the relatedness of the leaf nodes without making assumptions about ancestry</a:t>
            </a:r>
          </a:p>
          <a:p>
            <a:pPr eaLnBrk="1" hangingPunct="1">
              <a:spcBef>
                <a:spcPct val="50000"/>
              </a:spcBef>
            </a:pPr>
            <a:r>
              <a:rPr lang="en-GB" dirty="0"/>
              <a:t>You will be provided with an outgroup for your c/w so you will be able to construct rooted trees</a:t>
            </a:r>
          </a:p>
        </p:txBody>
      </p:sp>
    </p:spTree>
    <p:extLst>
      <p:ext uri="{BB962C8B-B14F-4D97-AF65-F5344CB8AC3E}">
        <p14:creationId xmlns:p14="http://schemas.microsoft.com/office/powerpoint/2010/main" val="2375321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186A8-9F45-4C48-80BB-DF4E5A59FC76}"/>
              </a:ext>
            </a:extLst>
          </p:cNvPr>
          <p:cNvSpPr>
            <a:spLocks noGrp="1"/>
          </p:cNvSpPr>
          <p:nvPr>
            <p:ph type="title"/>
          </p:nvPr>
        </p:nvSpPr>
        <p:spPr/>
        <p:txBody>
          <a:bodyPr>
            <a:normAutofit fontScale="90000"/>
          </a:bodyPr>
          <a:lstStyle/>
          <a:p>
            <a:r>
              <a:rPr lang="en-US" dirty="0"/>
              <a:t>Homepage of the NCBI</a:t>
            </a:r>
          </a:p>
        </p:txBody>
      </p:sp>
      <p:sp>
        <p:nvSpPr>
          <p:cNvPr id="8" name="TextBox 7">
            <a:extLst>
              <a:ext uri="{FF2B5EF4-FFF2-40B4-BE49-F238E27FC236}">
                <a16:creationId xmlns:a16="http://schemas.microsoft.com/office/drawing/2014/main" id="{E9DE4F33-EB29-8DBA-82BF-F277C2B44BC9}"/>
              </a:ext>
            </a:extLst>
          </p:cNvPr>
          <p:cNvSpPr txBox="1"/>
          <p:nvPr/>
        </p:nvSpPr>
        <p:spPr>
          <a:xfrm>
            <a:off x="864823" y="5880538"/>
            <a:ext cx="6670713" cy="830997"/>
          </a:xfrm>
          <a:prstGeom prst="rect">
            <a:avLst/>
          </a:prstGeom>
          <a:noFill/>
        </p:spPr>
        <p:txBody>
          <a:bodyPr wrap="square">
            <a:spAutoFit/>
          </a:bodyPr>
          <a:lstStyle/>
          <a:p>
            <a:r>
              <a:rPr lang="en-GB" sz="2400" dirty="0">
                <a:latin typeface="+mj-lt"/>
              </a:rPr>
              <a:t>Yes, looks complex but I will guide you through it during the </a:t>
            </a:r>
            <a:r>
              <a:rPr lang="en-GB" sz="2400" dirty="0" err="1">
                <a:latin typeface="+mj-lt"/>
              </a:rPr>
              <a:t>practicals</a:t>
            </a:r>
            <a:endParaRPr lang="en-US" sz="2400" dirty="0"/>
          </a:p>
        </p:txBody>
      </p:sp>
      <p:pic>
        <p:nvPicPr>
          <p:cNvPr id="4" name="Picture 3" descr="A screenshot of a computer&#10;&#10;Description automatically generated">
            <a:extLst>
              <a:ext uri="{FF2B5EF4-FFF2-40B4-BE49-F238E27FC236}">
                <a16:creationId xmlns:a16="http://schemas.microsoft.com/office/drawing/2014/main" id="{3D93C5B1-373C-3CEA-6A76-D06376C21BF7}"/>
              </a:ext>
            </a:extLst>
          </p:cNvPr>
          <p:cNvPicPr>
            <a:picLocks noChangeAspect="1"/>
          </p:cNvPicPr>
          <p:nvPr/>
        </p:nvPicPr>
        <p:blipFill>
          <a:blip r:embed="rId2"/>
          <a:stretch>
            <a:fillRect/>
          </a:stretch>
        </p:blipFill>
        <p:spPr>
          <a:xfrm>
            <a:off x="1586427" y="1087629"/>
            <a:ext cx="6678531" cy="4398769"/>
          </a:xfrm>
          <a:prstGeom prst="rect">
            <a:avLst/>
          </a:prstGeom>
        </p:spPr>
      </p:pic>
    </p:spTree>
    <p:extLst>
      <p:ext uri="{BB962C8B-B14F-4D97-AF65-F5344CB8AC3E}">
        <p14:creationId xmlns:p14="http://schemas.microsoft.com/office/powerpoint/2010/main" val="2614953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360000" y="360000"/>
            <a:ext cx="7772400" cy="647700"/>
          </a:xfrm>
        </p:spPr>
        <p:txBody>
          <a:bodyPr>
            <a:noAutofit/>
          </a:bodyPr>
          <a:lstStyle/>
          <a:p>
            <a:pPr algn="l" eaLnBrk="1" hangingPunct="1"/>
            <a:r>
              <a:rPr lang="en-GB" sz="4000" dirty="0"/>
              <a:t>Brief history of DNA sequencing</a:t>
            </a:r>
          </a:p>
        </p:txBody>
      </p:sp>
      <p:sp>
        <p:nvSpPr>
          <p:cNvPr id="2" name="Content Placeholder 1"/>
          <p:cNvSpPr>
            <a:spLocks noGrp="1"/>
          </p:cNvSpPr>
          <p:nvPr>
            <p:ph idx="1"/>
          </p:nvPr>
        </p:nvSpPr>
        <p:spPr>
          <a:xfrm>
            <a:off x="457200" y="1060942"/>
            <a:ext cx="8112369" cy="4216138"/>
          </a:xfrm>
        </p:spPr>
        <p:txBody>
          <a:bodyPr>
            <a:noAutofit/>
          </a:bodyPr>
          <a:lstStyle/>
          <a:p>
            <a:pPr>
              <a:buAutoNum type="arabicPlain" startAt="1977"/>
            </a:pPr>
            <a:r>
              <a:rPr lang="en-US" sz="1800" dirty="0"/>
              <a:t>        Fred Sanger et al sequenced all 5,375bp phage Ф-X174 - first complete 			sequencing of an (DNA) organism (virus) </a:t>
            </a:r>
          </a:p>
          <a:p>
            <a:pPr marL="0" indent="0">
              <a:buNone/>
            </a:pPr>
            <a:r>
              <a:rPr lang="en-US" sz="1800" b="1" dirty="0"/>
              <a:t>1990</a:t>
            </a:r>
            <a:r>
              <a:rPr lang="en-US" sz="1800" dirty="0"/>
              <a:t>	Publicly funded human genome project starts </a:t>
            </a:r>
          </a:p>
          <a:p>
            <a:pPr marL="0" indent="0">
              <a:buNone/>
            </a:pPr>
            <a:r>
              <a:rPr lang="en-US" sz="1800" b="1" dirty="0"/>
              <a:t>1996</a:t>
            </a:r>
            <a:r>
              <a:rPr lang="en-US" sz="1800" dirty="0"/>
              <a:t> 	</a:t>
            </a:r>
            <a:r>
              <a:rPr lang="en-US" sz="1800" i="1" dirty="0"/>
              <a:t>S. cerevisiae </a:t>
            </a:r>
            <a:r>
              <a:rPr lang="en-US" sz="1800" dirty="0"/>
              <a:t>– (yeast) first eukaryotic genome completed</a:t>
            </a:r>
            <a:endParaRPr lang="en-US" sz="1800" dirty="0">
              <a:effectLst/>
            </a:endParaRPr>
          </a:p>
          <a:p>
            <a:pPr marL="0" indent="0">
              <a:buNone/>
            </a:pPr>
            <a:r>
              <a:rPr lang="en-US" sz="1800" b="1" dirty="0"/>
              <a:t>1998</a:t>
            </a:r>
            <a:r>
              <a:rPr lang="en-US" sz="1800" dirty="0"/>
              <a:t>	</a:t>
            </a:r>
            <a:r>
              <a:rPr lang="en-US" sz="1800" i="1" dirty="0"/>
              <a:t>C. elegans </a:t>
            </a:r>
            <a:r>
              <a:rPr lang="en-US" sz="1800" dirty="0"/>
              <a:t>- first multicellular eukaryote genome (97Mb) is completed </a:t>
            </a:r>
            <a:endParaRPr lang="en-US" sz="1800" dirty="0">
              <a:effectLst/>
            </a:endParaRPr>
          </a:p>
          <a:p>
            <a:pPr marL="0" indent="0">
              <a:buNone/>
            </a:pPr>
            <a:r>
              <a:rPr lang="en-US" sz="1800" b="1" dirty="0"/>
              <a:t>1999</a:t>
            </a:r>
            <a:r>
              <a:rPr lang="en-US" sz="1800" dirty="0"/>
              <a:t>	Chromosome 22 - first complete human chromosome is published </a:t>
            </a:r>
            <a:endParaRPr lang="en-US" sz="1800" dirty="0">
              <a:effectLst/>
            </a:endParaRPr>
          </a:p>
          <a:p>
            <a:pPr marL="0" indent="0">
              <a:buNone/>
            </a:pPr>
            <a:endParaRPr lang="en-US" sz="1800" b="1" dirty="0"/>
          </a:p>
          <a:p>
            <a:pPr marL="0" indent="0">
              <a:buNone/>
            </a:pPr>
            <a:r>
              <a:rPr lang="en-US" sz="1800" b="1" dirty="0"/>
              <a:t>2000</a:t>
            </a:r>
            <a:r>
              <a:rPr lang="en-US" sz="1800" dirty="0"/>
              <a:t>	Celera announces ‘completion’ of the human genome, publicly funded 			project announces 85% coverage </a:t>
            </a:r>
          </a:p>
          <a:p>
            <a:pPr marL="0" indent="0">
              <a:buNone/>
            </a:pPr>
            <a:r>
              <a:rPr lang="en-US" sz="1800" b="1" dirty="0"/>
              <a:t>2001</a:t>
            </a:r>
            <a:r>
              <a:rPr lang="en-US" sz="1800" dirty="0"/>
              <a:t>	Rough draft of human genome </a:t>
            </a:r>
          </a:p>
          <a:p>
            <a:pPr>
              <a:buAutoNum type="arabicPlain" startAt="2003"/>
            </a:pPr>
            <a:r>
              <a:rPr lang="en-US" sz="1800" dirty="0">
                <a:solidFill>
                  <a:srgbClr val="FF0000"/>
                </a:solidFill>
              </a:rPr>
              <a:t>        ‘Full’ coverage of human genome – final assembly published    					Hmmm…..discuss</a:t>
            </a:r>
          </a:p>
          <a:p>
            <a:pPr marL="0" indent="0">
              <a:buNone/>
            </a:pPr>
            <a:r>
              <a:rPr lang="en-US" sz="1800" dirty="0">
                <a:solidFill>
                  <a:srgbClr val="FF0000"/>
                </a:solidFill>
              </a:rPr>
              <a:t>2022         The human genome is finally complete…..perhaps</a:t>
            </a:r>
          </a:p>
        </p:txBody>
      </p:sp>
      <p:sp>
        <p:nvSpPr>
          <p:cNvPr id="4" name="TextBox 3">
            <a:extLst>
              <a:ext uri="{FF2B5EF4-FFF2-40B4-BE49-F238E27FC236}">
                <a16:creationId xmlns:a16="http://schemas.microsoft.com/office/drawing/2014/main" id="{99326BA7-0C8B-65D9-9BD4-22307A37EE1D}"/>
              </a:ext>
            </a:extLst>
          </p:cNvPr>
          <p:cNvSpPr txBox="1"/>
          <p:nvPr/>
        </p:nvSpPr>
        <p:spPr>
          <a:xfrm>
            <a:off x="534317" y="5330322"/>
            <a:ext cx="7144439" cy="1200329"/>
          </a:xfrm>
          <a:prstGeom prst="rect">
            <a:avLst/>
          </a:prstGeom>
          <a:noFill/>
        </p:spPr>
        <p:txBody>
          <a:bodyPr wrap="square">
            <a:spAutoFit/>
          </a:bodyPr>
          <a:lstStyle/>
          <a:p>
            <a:r>
              <a:rPr lang="en-GB" sz="2400" dirty="0">
                <a:latin typeface="+mj-lt"/>
              </a:rPr>
              <a:t>Since then, there have been thousands of large genomes either completed (but see above or partially completed). All can be accessed for information</a:t>
            </a:r>
            <a:endParaRPr lang="en-US" sz="2400" dirty="0"/>
          </a:p>
        </p:txBody>
      </p:sp>
    </p:spTree>
    <p:extLst>
      <p:ext uri="{BB962C8B-B14F-4D97-AF65-F5344CB8AC3E}">
        <p14:creationId xmlns:p14="http://schemas.microsoft.com/office/powerpoint/2010/main" val="426977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3" name="Text Box 4"/>
          <p:cNvSpPr txBox="1">
            <a:spLocks noChangeArrowheads="1"/>
          </p:cNvSpPr>
          <p:nvPr/>
        </p:nvSpPr>
        <p:spPr bwMode="auto">
          <a:xfrm>
            <a:off x="2487613" y="-7381"/>
            <a:ext cx="5145016" cy="1773936"/>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normAutofit/>
          </a:bodyPr>
          <a:lstStyle>
            <a:lvl1pPr>
              <a:spcBef>
                <a:spcPct val="0"/>
              </a:spcBef>
              <a:buNone/>
              <a:defRPr sz="4000">
                <a:solidFill>
                  <a:schemeClr val="accent2"/>
                </a:solidFill>
                <a:latin typeface="+mj-lt"/>
                <a:ea typeface="+mj-ea"/>
                <a:cs typeface="+mj-cs"/>
              </a:defRPr>
            </a:lvl1pPr>
          </a:lstStyle>
          <a:p>
            <a:pPr defTabSz="914400">
              <a:lnSpc>
                <a:spcPct val="90000"/>
              </a:lnSpc>
              <a:spcAft>
                <a:spcPts val="600"/>
              </a:spcAft>
            </a:pPr>
            <a:r>
              <a:rPr lang="en-US" dirty="0">
                <a:solidFill>
                  <a:schemeClr val="tx2"/>
                </a:solidFill>
              </a:rPr>
              <a:t>Sequence analysis</a:t>
            </a:r>
          </a:p>
        </p:txBody>
      </p:sp>
      <p:sp>
        <p:nvSpPr>
          <p:cNvPr id="8" name="TextBox 7">
            <a:extLst>
              <a:ext uri="{FF2B5EF4-FFF2-40B4-BE49-F238E27FC236}">
                <a16:creationId xmlns:a16="http://schemas.microsoft.com/office/drawing/2014/main" id="{FCE77C3E-FEAE-0040-B7BB-83CB6C79F6D0}"/>
              </a:ext>
            </a:extLst>
          </p:cNvPr>
          <p:cNvSpPr txBox="1"/>
          <p:nvPr/>
        </p:nvSpPr>
        <p:spPr>
          <a:xfrm>
            <a:off x="4772882" y="996312"/>
            <a:ext cx="4181327" cy="1773936"/>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2400" dirty="0"/>
              <a:t>I spent two years sequencing 9,000bp and then six months analyzing the sequence!!</a:t>
            </a:r>
          </a:p>
        </p:txBody>
      </p:sp>
      <p:pic>
        <p:nvPicPr>
          <p:cNvPr id="5" name="Picture 4" descr="Chart, line chart&#10;&#10;Description automatically generated">
            <a:extLst>
              <a:ext uri="{FF2B5EF4-FFF2-40B4-BE49-F238E27FC236}">
                <a16:creationId xmlns:a16="http://schemas.microsoft.com/office/drawing/2014/main" id="{65E4E379-B41D-2442-901F-CACDE9BE4107}"/>
              </a:ext>
            </a:extLst>
          </p:cNvPr>
          <p:cNvPicPr>
            <a:picLocks noChangeAspect="1"/>
          </p:cNvPicPr>
          <p:nvPr/>
        </p:nvPicPr>
        <p:blipFill>
          <a:blip r:embed="rId3"/>
          <a:stretch>
            <a:fillRect/>
          </a:stretch>
        </p:blipFill>
        <p:spPr>
          <a:xfrm>
            <a:off x="482567" y="1273150"/>
            <a:ext cx="4010091" cy="2716835"/>
          </a:xfrm>
          <a:prstGeom prst="rect">
            <a:avLst/>
          </a:prstGeom>
        </p:spPr>
      </p:pic>
      <p:pic>
        <p:nvPicPr>
          <p:cNvPr id="3" name="Picture 2"/>
          <p:cNvPicPr>
            <a:picLocks noChangeAspect="1"/>
          </p:cNvPicPr>
          <p:nvPr/>
        </p:nvPicPr>
        <p:blipFill>
          <a:blip r:embed="rId4"/>
          <a:stretch>
            <a:fillRect/>
          </a:stretch>
        </p:blipFill>
        <p:spPr>
          <a:xfrm>
            <a:off x="4719004" y="2545485"/>
            <a:ext cx="3874770" cy="1763020"/>
          </a:xfrm>
          <a:prstGeom prst="rect">
            <a:avLst/>
          </a:prstGeom>
        </p:spPr>
      </p:pic>
      <p:sp>
        <p:nvSpPr>
          <p:cNvPr id="2" name="Rectangle 1"/>
          <p:cNvSpPr/>
          <p:nvPr/>
        </p:nvSpPr>
        <p:spPr>
          <a:xfrm>
            <a:off x="201613" y="3785324"/>
            <a:ext cx="2286000" cy="2139047"/>
          </a:xfrm>
          <a:prstGeom prst="rect">
            <a:avLst/>
          </a:prstGeom>
        </p:spPr>
        <p:txBody>
          <a:bodyPr>
            <a:spAutoFit/>
          </a:bodyPr>
          <a:lstStyle/>
          <a:p>
            <a:pPr>
              <a:spcAft>
                <a:spcPts val="600"/>
              </a:spcAft>
            </a:pPr>
            <a:endParaRPr lang="en-US" dirty="0"/>
          </a:p>
          <a:p>
            <a:pPr>
              <a:spcAft>
                <a:spcPts val="600"/>
              </a:spcAft>
            </a:pPr>
            <a:endParaRPr lang="en-US" dirty="0"/>
          </a:p>
          <a:p>
            <a:pPr>
              <a:spcAft>
                <a:spcPts val="600"/>
              </a:spcAft>
            </a:pPr>
            <a:r>
              <a:rPr lang="en-US" dirty="0"/>
              <a:t>	</a:t>
            </a:r>
          </a:p>
          <a:p>
            <a:pPr>
              <a:spcAft>
                <a:spcPts val="600"/>
              </a:spcAft>
            </a:pPr>
            <a:r>
              <a:rPr lang="en-US" dirty="0"/>
              <a:t>	</a:t>
            </a:r>
          </a:p>
          <a:p>
            <a:pPr>
              <a:spcAft>
                <a:spcPts val="600"/>
              </a:spcAft>
            </a:pPr>
            <a:r>
              <a:rPr lang="en-US" dirty="0"/>
              <a:t>	</a:t>
            </a:r>
          </a:p>
          <a:p>
            <a:pPr>
              <a:spcAft>
                <a:spcPts val="600"/>
              </a:spcAft>
            </a:pPr>
            <a:r>
              <a:rPr lang="en-US" dirty="0"/>
              <a:t>	</a:t>
            </a:r>
          </a:p>
        </p:txBody>
      </p:sp>
      <p:sp>
        <p:nvSpPr>
          <p:cNvPr id="6" name="TextBox 5">
            <a:extLst>
              <a:ext uri="{FF2B5EF4-FFF2-40B4-BE49-F238E27FC236}">
                <a16:creationId xmlns:a16="http://schemas.microsoft.com/office/drawing/2014/main" id="{C3E86E10-E661-13C7-3FAE-D07EA6013F97}"/>
              </a:ext>
            </a:extLst>
          </p:cNvPr>
          <p:cNvSpPr txBox="1"/>
          <p:nvPr/>
        </p:nvSpPr>
        <p:spPr>
          <a:xfrm>
            <a:off x="482567" y="4569662"/>
            <a:ext cx="8832077" cy="1938992"/>
          </a:xfrm>
          <a:prstGeom prst="rect">
            <a:avLst/>
          </a:prstGeom>
          <a:noFill/>
        </p:spPr>
        <p:txBody>
          <a:bodyPr wrap="square">
            <a:spAutoFit/>
          </a:bodyPr>
          <a:lstStyle/>
          <a:p>
            <a:r>
              <a:rPr lang="en-GB" altLang="en-US" sz="2400" dirty="0">
                <a:solidFill>
                  <a:srgbClr val="000000"/>
                </a:solidFill>
              </a:rPr>
              <a:t>• </a:t>
            </a:r>
            <a:r>
              <a:rPr lang="en-US" sz="2400" dirty="0"/>
              <a:t>There is no time for a human to look at most DNA sequences nowadays, it is done by computer prediction (and it is sometimes incorrect)</a:t>
            </a:r>
          </a:p>
          <a:p>
            <a:r>
              <a:rPr lang="en-GB" altLang="en-US" sz="2400" dirty="0">
                <a:solidFill>
                  <a:srgbClr val="000000"/>
                </a:solidFill>
              </a:rPr>
              <a:t>• </a:t>
            </a:r>
            <a:r>
              <a:rPr lang="en-US" sz="2400" dirty="0"/>
              <a:t>Often genome sequences are only partially annotated,  and most are only partly complete, sometimes very partly!</a:t>
            </a:r>
          </a:p>
        </p:txBody>
      </p:sp>
    </p:spTree>
    <p:extLst>
      <p:ext uri="{BB962C8B-B14F-4D97-AF65-F5344CB8AC3E}">
        <p14:creationId xmlns:p14="http://schemas.microsoft.com/office/powerpoint/2010/main" val="3664628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360000" y="373063"/>
            <a:ext cx="8229600" cy="647700"/>
          </a:xfrm>
        </p:spPr>
        <p:txBody>
          <a:bodyPr>
            <a:noAutofit/>
          </a:bodyPr>
          <a:lstStyle/>
          <a:p>
            <a:pPr algn="l" eaLnBrk="1" hangingPunct="1"/>
            <a:r>
              <a:rPr lang="en-GB" sz="4000" dirty="0"/>
              <a:t>Why analyse DNA sequences?</a:t>
            </a:r>
          </a:p>
        </p:txBody>
      </p:sp>
      <p:sp>
        <p:nvSpPr>
          <p:cNvPr id="2" name="Content Placeholder 1"/>
          <p:cNvSpPr>
            <a:spLocks noGrp="1"/>
          </p:cNvSpPr>
          <p:nvPr>
            <p:ph idx="1"/>
          </p:nvPr>
        </p:nvSpPr>
        <p:spPr>
          <a:xfrm>
            <a:off x="457200" y="1152525"/>
            <a:ext cx="8033657" cy="5581650"/>
          </a:xfrm>
        </p:spPr>
        <p:txBody>
          <a:bodyPr>
            <a:noAutofit/>
          </a:bodyPr>
          <a:lstStyle/>
          <a:p>
            <a:r>
              <a:rPr lang="en-US" sz="2400" dirty="0"/>
              <a:t>Far cheaper, easier and faster than sequencing proteins</a:t>
            </a:r>
          </a:p>
          <a:p>
            <a:endParaRPr lang="en-US" sz="2400" dirty="0"/>
          </a:p>
          <a:p>
            <a:r>
              <a:rPr lang="en-US" sz="2400" dirty="0"/>
              <a:t>Extract information from non-coding sequences</a:t>
            </a:r>
          </a:p>
          <a:p>
            <a:endParaRPr lang="en-US" sz="2400" dirty="0">
              <a:effectLst/>
            </a:endParaRPr>
          </a:p>
          <a:p>
            <a:r>
              <a:rPr lang="en-US" sz="2400" dirty="0"/>
              <a:t>Understand the genetic complement of an organism</a:t>
            </a:r>
          </a:p>
          <a:p>
            <a:pPr lvl="1">
              <a:buFontTx/>
              <a:buChar char="-"/>
            </a:pPr>
            <a:r>
              <a:rPr lang="en-US" sz="2000" dirty="0"/>
              <a:t>Comparative genomics - variations between individuals, populations and species </a:t>
            </a:r>
          </a:p>
          <a:p>
            <a:endParaRPr lang="en-US" sz="2400" dirty="0"/>
          </a:p>
          <a:p>
            <a:r>
              <a:rPr lang="en-US" sz="2400" dirty="0"/>
              <a:t>Deep transcript profiling – quantitative - relative gene expression levels/changes </a:t>
            </a:r>
          </a:p>
          <a:p>
            <a:pPr lvl="1">
              <a:buFontTx/>
              <a:buChar char="-"/>
            </a:pPr>
            <a:r>
              <a:rPr lang="en-US" sz="2000" dirty="0"/>
              <a:t>Effects from genetic makeup, environment and lifestyles?</a:t>
            </a:r>
          </a:p>
          <a:p>
            <a:pPr marL="342900" lvl="1" indent="-342900">
              <a:buFont typeface="Arial"/>
              <a:buChar char="•"/>
            </a:pPr>
            <a:endParaRPr lang="en-US" sz="2400" dirty="0"/>
          </a:p>
          <a:p>
            <a:pPr marL="342900" lvl="1" indent="-342900">
              <a:buFont typeface="Arial"/>
              <a:buChar char="•"/>
            </a:pPr>
            <a:r>
              <a:rPr lang="en-US" sz="2400" dirty="0"/>
              <a:t>Determine genetic basis of diseases - personalized medicine</a:t>
            </a:r>
          </a:p>
        </p:txBody>
      </p:sp>
    </p:spTree>
    <p:extLst>
      <p:ext uri="{BB962C8B-B14F-4D97-AF65-F5344CB8AC3E}">
        <p14:creationId xmlns:p14="http://schemas.microsoft.com/office/powerpoint/2010/main" val="1458282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360000" y="360000"/>
            <a:ext cx="8229600" cy="647700"/>
          </a:xfrm>
        </p:spPr>
        <p:txBody>
          <a:bodyPr>
            <a:noAutofit/>
          </a:bodyPr>
          <a:lstStyle/>
          <a:p>
            <a:pPr algn="l" eaLnBrk="1" hangingPunct="1"/>
            <a:r>
              <a:rPr lang="en-GB" sz="4000" dirty="0"/>
              <a:t>Why analyse DNA sequences?</a:t>
            </a:r>
          </a:p>
        </p:txBody>
      </p:sp>
      <p:sp>
        <p:nvSpPr>
          <p:cNvPr id="3" name="Rectangle 2"/>
          <p:cNvSpPr/>
          <p:nvPr/>
        </p:nvSpPr>
        <p:spPr>
          <a:xfrm>
            <a:off x="457201" y="1604882"/>
            <a:ext cx="8132400" cy="830997"/>
          </a:xfrm>
          <a:prstGeom prst="rect">
            <a:avLst/>
          </a:prstGeom>
        </p:spPr>
        <p:txBody>
          <a:bodyPr wrap="square">
            <a:spAutoFit/>
          </a:bodyPr>
          <a:lstStyle/>
          <a:p>
            <a:pPr marL="342900" indent="-342900">
              <a:spcBef>
                <a:spcPct val="20000"/>
              </a:spcBef>
              <a:buFont typeface="Arial"/>
              <a:buChar char="•"/>
            </a:pPr>
            <a:r>
              <a:rPr lang="en-US" sz="2400" dirty="0"/>
              <a:t>Similarities of DNA sequences as used in bioinformatics </a:t>
            </a:r>
            <a:r>
              <a:rPr lang="en-US" sz="2400" u="sng" dirty="0"/>
              <a:t>is </a:t>
            </a:r>
            <a:r>
              <a:rPr lang="en-US" sz="2400" u="sng" dirty="0">
                <a:solidFill>
                  <a:srgbClr val="FF0000"/>
                </a:solidFill>
              </a:rPr>
              <a:t>predictive</a:t>
            </a:r>
          </a:p>
        </p:txBody>
      </p:sp>
      <p:pic>
        <p:nvPicPr>
          <p:cNvPr id="4" name="Picture 5" descr="E:\shenemangenome.gif">
            <a:extLst>
              <a:ext uri="{FF2B5EF4-FFF2-40B4-BE49-F238E27FC236}">
                <a16:creationId xmlns:a16="http://schemas.microsoft.com/office/drawing/2014/main" id="{A6139289-918E-9D42-9AB4-09FE25B2F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4635" y="2020380"/>
            <a:ext cx="2686594" cy="2057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41">
            <a:extLst>
              <a:ext uri="{FF2B5EF4-FFF2-40B4-BE49-F238E27FC236}">
                <a16:creationId xmlns:a16="http://schemas.microsoft.com/office/drawing/2014/main" id="{4DA9232A-BD0B-B344-977D-0370CCE26C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406" y="3033061"/>
            <a:ext cx="6225241" cy="3309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3839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2156</Words>
  <Application>Microsoft Macintosh PowerPoint</Application>
  <PresentationFormat>On-screen Show (4:3)</PresentationFormat>
  <Paragraphs>263</Paragraphs>
  <Slides>41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Arial</vt:lpstr>
      <vt:lpstr>Calibri</vt:lpstr>
      <vt:lpstr>Courier New</vt:lpstr>
      <vt:lpstr>Office Theme</vt:lpstr>
      <vt:lpstr> Bioinformatics Lecture/Workshop  </vt:lpstr>
      <vt:lpstr>What is Bioinformatics?</vt:lpstr>
      <vt:lpstr>-Omics</vt:lpstr>
      <vt:lpstr>Access to Data and Tools</vt:lpstr>
      <vt:lpstr>Homepage of the NCBI</vt:lpstr>
      <vt:lpstr>Brief history of DNA sequencing</vt:lpstr>
      <vt:lpstr>PowerPoint Presentation</vt:lpstr>
      <vt:lpstr>Why analyse DNA sequences?</vt:lpstr>
      <vt:lpstr>Why analyse DNA sequences?</vt:lpstr>
      <vt:lpstr>From genes to proteins...</vt:lpstr>
      <vt:lpstr>DNA sequence in data banks*</vt:lpstr>
      <vt:lpstr>DNA sequence in data banks*</vt:lpstr>
      <vt:lpstr>PowerPoint Presentation</vt:lpstr>
      <vt:lpstr>Genomes</vt:lpstr>
      <vt:lpstr>PowerPoint Presentation</vt:lpstr>
      <vt:lpstr>PowerPoint Presentation</vt:lpstr>
      <vt:lpstr>Some basic bioinformatics knowledge and techniques follow for the rest of the workshop</vt:lpstr>
      <vt:lpstr>Viewing DNA sequences</vt:lpstr>
      <vt:lpstr>Viewing protein sequences</vt:lpstr>
      <vt:lpstr>Viewing DNA or protein sequences</vt:lpstr>
      <vt:lpstr>Is this a protein sequence?</vt:lpstr>
      <vt:lpstr>DNA has six frames!</vt:lpstr>
      <vt:lpstr>ORF finder 1st practical</vt:lpstr>
      <vt:lpstr>Identifying unknown protein sequences</vt:lpstr>
      <vt:lpstr>Sequence Alignment </vt:lpstr>
      <vt:lpstr>PowerPoint Presentation</vt:lpstr>
      <vt:lpstr>BLAST 1st practical</vt:lpstr>
      <vt:lpstr>BLAST Programs 1st practical</vt:lpstr>
      <vt:lpstr>NCBI BLAST 1st practical</vt:lpstr>
      <vt:lpstr>PowerPoint Presentation</vt:lpstr>
      <vt:lpstr>NCBI BLAST Output 1st practical</vt:lpstr>
      <vt:lpstr>NCBI BLAST Output 1st practical</vt:lpstr>
      <vt:lpstr>NCBI BLAST Output - alignments 1st        practical</vt:lpstr>
      <vt:lpstr>BLAST E-Value 1st practical</vt:lpstr>
      <vt:lpstr>What is a good BLAST alignment? 1st practical</vt:lpstr>
      <vt:lpstr>Multiple Sequence Alignments-2nd practical</vt:lpstr>
      <vt:lpstr>Clustal-2nd practical</vt:lpstr>
      <vt:lpstr>Clustal output-2nd practical</vt:lpstr>
      <vt:lpstr>Building Trees-2nd practical</vt:lpstr>
      <vt:lpstr>Tree Building Programs-2nd practical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2019-10-18T16:31:39Z</dcterms:created>
  <dcterms:modified xsi:type="dcterms:W3CDTF">2024-11-27T13:40:28Z</dcterms:modified>
</cp:coreProperties>
</file>